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1" roundtripDataSignature="AMtx7miZBQKKvrzeAb4zxAbUhn1/ECtDB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A922B45-0490-4FB1-8E8D-ECF1DE6E5B67}">
  <a:tblStyle styleId="{3A922B45-0490-4FB1-8E8D-ECF1DE6E5B67}"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1E8"/>
          </a:solidFill>
        </a:fill>
      </a:tcStyle>
    </a:wholeTbl>
    <a:band1H>
      <a:tcTxStyle b="off" i="off"/>
      <a:tcStyle>
        <a:tcBdr/>
        <a:fill>
          <a:solidFill>
            <a:srgbClr val="FFE2CD"/>
          </a:solidFill>
        </a:fill>
      </a:tcStyle>
    </a:band1H>
    <a:band2H>
      <a:tcTxStyle b="off" i="off"/>
      <a:tcStyle>
        <a:tcBdr/>
      </a:tcStyle>
    </a:band2H>
    <a:band1V>
      <a:tcTxStyle b="off" i="off"/>
      <a:tcStyle>
        <a:tcBdr/>
        <a:fill>
          <a:solidFill>
            <a:srgbClr val="FFE2CD"/>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23"/>
    <p:restoredTop sz="94676"/>
  </p:normalViewPr>
  <p:slideViewPr>
    <p:cSldViewPr snapToGrid="0">
      <p:cViewPr varScale="1">
        <p:scale>
          <a:sx n="135" d="100"/>
          <a:sy n="135" d="100"/>
        </p:scale>
        <p:origin x="176" y="4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 name="Google Shape;5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7" name="Google Shape;107;p1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3" name="Google Shape;113;p1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9" name="Google Shape;119;p12: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5" name="Google Shape;125;p1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1" name="Google Shape;131;p14: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7" name="Google Shape;137;p15: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3" name="Google Shape;143;p16: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17: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5" name="Google Shape;155;p18: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1" name="Google Shape;161;p19: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7" name="Google Shape;167;p2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4" name="Google Shape;174;p2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22: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2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2" name="Google Shape;192;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25: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26: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5" name="Google Shape;215;p27: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3" name="Google Shape;223;p28: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1" name="Google Shape;231;p29: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4" name="Google Shape;64;p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9" name="Google Shape;239;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6" name="Google Shape;246;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2" name="Google Shape;252;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8" name="Google Shape;258;p4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4" name="Google Shape;264;p44: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0" name="Google Shape;7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6" name="Google Shape;76;p5: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6: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7" name="Google Shape;87;p7: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8: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9" name="Google Shape;99;p9: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sp>
        <p:nvSpPr>
          <p:cNvPr id="13" name="Google Shape;13;p3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4" name="Google Shape;14;p3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5" name="Google Shape;15;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35"/>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 name="Google Shape;18;p35"/>
          <p:cNvSpPr txBox="1">
            <a:spLocks noGrp="1"/>
          </p:cNvSpPr>
          <p:nvPr>
            <p:ph type="body" idx="1"/>
          </p:nvPr>
        </p:nvSpPr>
        <p:spPr>
          <a:xfrm>
            <a:off x="311700" y="1222450"/>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9" name="Google Shape;1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36"/>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3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36"/>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37"/>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4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4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4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4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4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4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4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7" name="Google Shape;47;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6" name="Google Shape;6;p33"/>
          <p:cNvPicPr preferRelativeResize="0"/>
          <p:nvPr/>
        </p:nvPicPr>
        <p:blipFill rotWithShape="1">
          <a:blip r:embed="rId11">
            <a:alphaModFix/>
          </a:blip>
          <a:srcRect/>
          <a:stretch/>
        </p:blipFill>
        <p:spPr>
          <a:xfrm>
            <a:off x="8159445" y="4144200"/>
            <a:ext cx="984551" cy="999300"/>
          </a:xfrm>
          <a:prstGeom prst="rect">
            <a:avLst/>
          </a:prstGeom>
          <a:noFill/>
          <a:ln>
            <a:noFill/>
          </a:ln>
        </p:spPr>
      </p:pic>
      <p:sp>
        <p:nvSpPr>
          <p:cNvPr id="7" name="Google Shape;7;p33"/>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8" name="Google Shape;8;p33"/>
          <p:cNvSpPr txBox="1">
            <a:spLocks noGrp="1"/>
          </p:cNvSpPr>
          <p:nvPr>
            <p:ph type="body" idx="1"/>
          </p:nvPr>
        </p:nvSpPr>
        <p:spPr>
          <a:xfrm>
            <a:off x="311700" y="1222450"/>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9" name="Google Shape;9;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0" name="Google Shape;10;p33"/>
          <p:cNvPicPr preferRelativeResize="0"/>
          <p:nvPr/>
        </p:nvPicPr>
        <p:blipFill rotWithShape="1">
          <a:blip r:embed="rId12">
            <a:alphaModFix/>
          </a:blip>
          <a:srcRect/>
          <a:stretch/>
        </p:blipFill>
        <p:spPr>
          <a:xfrm>
            <a:off x="0" y="0"/>
            <a:ext cx="9144000" cy="571500"/>
          </a:xfrm>
          <a:prstGeom prst="rect">
            <a:avLst/>
          </a:prstGeom>
          <a:noFill/>
          <a:ln>
            <a:noFill/>
          </a:ln>
        </p:spPr>
      </p:pic>
      <p:pic>
        <p:nvPicPr>
          <p:cNvPr id="11" name="Google Shape;11;p33"/>
          <p:cNvPicPr preferRelativeResize="0"/>
          <p:nvPr/>
        </p:nvPicPr>
        <p:blipFill rotWithShape="1">
          <a:blip r:embed="rId13">
            <a:alphaModFix/>
          </a:blip>
          <a:srcRect/>
          <a:stretch/>
        </p:blipFill>
        <p:spPr>
          <a:xfrm>
            <a:off x="388600" y="65336"/>
            <a:ext cx="1913424" cy="4408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catalog.data.gov/dataset/1-08-crash-data-report-detail-498c3"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atalog.data.gov/dataset/1-08-crash-data-report-detail-498c3"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pic>
        <p:nvPicPr>
          <p:cNvPr id="52" name="Google Shape;52;p1" descr="Person working on a table"/>
          <p:cNvPicPr preferRelativeResize="0"/>
          <p:nvPr/>
        </p:nvPicPr>
        <p:blipFill rotWithShape="1">
          <a:blip r:embed="rId3">
            <a:alphaModFix/>
          </a:blip>
          <a:srcRect/>
          <a:stretch/>
        </p:blipFill>
        <p:spPr>
          <a:xfrm>
            <a:off x="0" y="576470"/>
            <a:ext cx="9144000" cy="4567029"/>
          </a:xfrm>
          <a:prstGeom prst="rect">
            <a:avLst/>
          </a:prstGeom>
          <a:noFill/>
          <a:ln>
            <a:noFill/>
          </a:ln>
        </p:spPr>
      </p:pic>
      <p:sp>
        <p:nvSpPr>
          <p:cNvPr id="53" name="Google Shape;53;p1"/>
          <p:cNvSpPr txBox="1">
            <a:spLocks noGrp="1"/>
          </p:cNvSpPr>
          <p:nvPr>
            <p:ph type="ctrTitle"/>
          </p:nvPr>
        </p:nvSpPr>
        <p:spPr>
          <a:xfrm>
            <a:off x="127261" y="1470581"/>
            <a:ext cx="8889477" cy="1251603"/>
          </a:xfrm>
          <a:prstGeom prst="rect">
            <a:avLst/>
          </a:prstGeom>
          <a:noFill/>
          <a:ln>
            <a:noFill/>
          </a:ln>
        </p:spPr>
        <p:txBody>
          <a:bodyPr spcFirstLastPara="1" wrap="square" lIns="0" tIns="0" rIns="0" bIns="0" anchor="b" anchorCtr="0">
            <a:normAutofit/>
          </a:bodyPr>
          <a:lstStyle/>
          <a:p>
            <a:pPr marL="0" lvl="0" indent="0" algn="ctr" rtl="0">
              <a:lnSpc>
                <a:spcPct val="90000"/>
              </a:lnSpc>
              <a:spcBef>
                <a:spcPts val="0"/>
              </a:spcBef>
              <a:spcAft>
                <a:spcPts val="0"/>
              </a:spcAft>
              <a:buSzPts val="5200"/>
              <a:buNone/>
            </a:pPr>
            <a:r>
              <a:rPr lang="en-US" sz="3600" b="1" dirty="0">
                <a:solidFill>
                  <a:schemeClr val="dk1"/>
                </a:solidFill>
                <a:latin typeface="Times New Roman"/>
                <a:ea typeface="Times New Roman"/>
                <a:cs typeface="Times New Roman"/>
                <a:sym typeface="Times New Roman"/>
              </a:rPr>
              <a:t>Injury Severity Prediction using Crash Data report, Tempe City</a:t>
            </a:r>
            <a:endParaRPr sz="3600" dirty="0"/>
          </a:p>
        </p:txBody>
      </p:sp>
      <p:sp>
        <p:nvSpPr>
          <p:cNvPr id="54" name="Google Shape;54;p1"/>
          <p:cNvSpPr txBox="1">
            <a:spLocks noGrp="1"/>
          </p:cNvSpPr>
          <p:nvPr>
            <p:ph type="subTitle" idx="1"/>
          </p:nvPr>
        </p:nvSpPr>
        <p:spPr>
          <a:xfrm>
            <a:off x="2263126" y="3879599"/>
            <a:ext cx="8189700" cy="2527800"/>
          </a:xfrm>
          <a:prstGeom prst="rect">
            <a:avLst/>
          </a:prstGeom>
          <a:noFill/>
          <a:ln>
            <a:noFill/>
          </a:ln>
        </p:spPr>
        <p:txBody>
          <a:bodyPr spcFirstLastPara="1" wrap="square" lIns="91425" tIns="91425" rIns="91425" bIns="91425" anchor="t" anchorCtr="0">
            <a:noAutofit/>
          </a:bodyPr>
          <a:lstStyle/>
          <a:p>
            <a:pPr marL="457200" lvl="0" indent="-342900" algn="l" rtl="0">
              <a:lnSpc>
                <a:spcPct val="90000"/>
              </a:lnSpc>
              <a:spcBef>
                <a:spcPts val="0"/>
              </a:spcBef>
              <a:spcAft>
                <a:spcPts val="0"/>
              </a:spcAft>
              <a:buSzPts val="2800"/>
              <a:buNone/>
            </a:pPr>
            <a:r>
              <a:rPr lang="en-US" sz="2400" b="1" dirty="0">
                <a:solidFill>
                  <a:srgbClr val="3F3F3F"/>
                </a:solidFill>
                <a:latin typeface="Times New Roman"/>
                <a:ea typeface="Times New Roman"/>
                <a:cs typeface="Times New Roman"/>
                <a:sym typeface="Times New Roman"/>
              </a:rPr>
              <a:t>             Presented By:</a:t>
            </a:r>
            <a:endParaRPr sz="2400" dirty="0">
              <a:solidFill>
                <a:srgbClr val="3F3F3F"/>
              </a:solidFill>
              <a:latin typeface="Times New Roman"/>
              <a:ea typeface="Times New Roman"/>
              <a:cs typeface="Times New Roman"/>
              <a:sym typeface="Times New Roman"/>
            </a:endParaRPr>
          </a:p>
          <a:p>
            <a:pPr marL="457200" lvl="0" indent="-228600" algn="l" rtl="0">
              <a:lnSpc>
                <a:spcPct val="90000"/>
              </a:lnSpc>
              <a:spcBef>
                <a:spcPts val="0"/>
              </a:spcBef>
              <a:spcAft>
                <a:spcPts val="0"/>
              </a:spcAft>
              <a:buSzPts val="2800"/>
              <a:buFont typeface="Arial"/>
              <a:buChar char="•"/>
            </a:pPr>
            <a:r>
              <a:rPr lang="en-US" sz="2400" b="1" dirty="0">
                <a:solidFill>
                  <a:srgbClr val="3F3F3F"/>
                </a:solidFill>
                <a:latin typeface="Times New Roman"/>
                <a:ea typeface="Times New Roman"/>
                <a:cs typeface="Times New Roman"/>
                <a:sym typeface="Times New Roman"/>
              </a:rPr>
              <a:t>Dixith Kumar Bandari</a:t>
            </a:r>
            <a:endParaRPr sz="2400" b="1" dirty="0">
              <a:solidFill>
                <a:schemeClr val="dk1"/>
              </a:solidFill>
              <a:latin typeface="Times New Roman"/>
              <a:ea typeface="Times New Roman"/>
              <a:cs typeface="Times New Roman"/>
              <a:sym typeface="Times New Roman"/>
            </a:endParaRPr>
          </a:p>
          <a:p>
            <a:pPr marL="228600" lvl="0" indent="0" algn="l" rtl="0">
              <a:lnSpc>
                <a:spcPct val="90000"/>
              </a:lnSpc>
              <a:spcBef>
                <a:spcPts val="0"/>
              </a:spcBef>
              <a:spcAft>
                <a:spcPts val="0"/>
              </a:spcAft>
              <a:buSzPts val="2800"/>
              <a:buNone/>
            </a:pPr>
            <a:endParaRPr sz="1800" b="1" dirty="0">
              <a:solidFill>
                <a:schemeClr val="dk1"/>
              </a:solidFill>
              <a:latin typeface="Times New Roman"/>
              <a:ea typeface="Times New Roman"/>
              <a:cs typeface="Times New Roman"/>
              <a:sym typeface="Times New Roman"/>
            </a:endParaRPr>
          </a:p>
          <a:p>
            <a:pPr marL="457200" lvl="0" indent="-342900" algn="l" rtl="0">
              <a:lnSpc>
                <a:spcPct val="100000"/>
              </a:lnSpc>
              <a:spcBef>
                <a:spcPts val="0"/>
              </a:spcBef>
              <a:spcAft>
                <a:spcPts val="0"/>
              </a:spcAft>
              <a:buSzPts val="2800"/>
              <a:buNone/>
            </a:pPr>
            <a:endParaRPr sz="18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p10" descr="A graph of a graph&#10;&#10;Description automatically generated with medium confidence"/>
          <p:cNvPicPr preferRelativeResize="0"/>
          <p:nvPr/>
        </p:nvPicPr>
        <p:blipFill rotWithShape="1">
          <a:blip r:embed="rId3">
            <a:alphaModFix/>
          </a:blip>
          <a:srcRect/>
          <a:stretch/>
        </p:blipFill>
        <p:spPr>
          <a:xfrm>
            <a:off x="0" y="577121"/>
            <a:ext cx="6430780" cy="4566379"/>
          </a:xfrm>
          <a:prstGeom prst="rect">
            <a:avLst/>
          </a:prstGeom>
          <a:noFill/>
          <a:ln>
            <a:noFill/>
          </a:ln>
        </p:spPr>
      </p:pic>
      <p:sp>
        <p:nvSpPr>
          <p:cNvPr id="110" name="Google Shape;110;p10"/>
          <p:cNvSpPr txBox="1"/>
          <p:nvPr/>
        </p:nvSpPr>
        <p:spPr>
          <a:xfrm>
            <a:off x="6588200" y="678850"/>
            <a:ext cx="2297700" cy="33507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'Rear End' collisions are the predominant cause of traffic accidents, with the highest count on the graph.</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The following most common accident types are 'Left Turn', 'Angle', and 'Sideswipe Same Direction'.</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Collisions during 'U-Turn' and 'Backing' are relatively rare in comparison.</a:t>
            </a:r>
            <a:endParaRPr sz="12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11" descr="A graph of injury injuries&#10;&#10;Description automatically generated"/>
          <p:cNvPicPr preferRelativeResize="0"/>
          <p:nvPr/>
        </p:nvPicPr>
        <p:blipFill rotWithShape="1">
          <a:blip r:embed="rId3">
            <a:alphaModFix/>
          </a:blip>
          <a:srcRect/>
          <a:stretch/>
        </p:blipFill>
        <p:spPr>
          <a:xfrm>
            <a:off x="1" y="586130"/>
            <a:ext cx="6333343" cy="4557370"/>
          </a:xfrm>
          <a:prstGeom prst="rect">
            <a:avLst/>
          </a:prstGeom>
          <a:noFill/>
          <a:ln>
            <a:noFill/>
          </a:ln>
        </p:spPr>
      </p:pic>
      <p:sp>
        <p:nvSpPr>
          <p:cNvPr id="116" name="Google Shape;116;p11"/>
          <p:cNvSpPr txBox="1"/>
          <p:nvPr/>
        </p:nvSpPr>
        <p:spPr>
          <a:xfrm>
            <a:off x="6475075" y="809375"/>
            <a:ext cx="2193300" cy="38730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Accidents resulting in no injuries are the most frequent, while those with one injury follow but with a significantly lower frequency.</a:t>
            </a:r>
            <a:endParaRPr sz="1200" b="0" i="0" u="none" strike="noStrike" cap="none">
              <a:solidFill>
                <a:schemeClr val="dk1"/>
              </a:solidFill>
              <a:latin typeface="Arial"/>
              <a:ea typeface="Arial"/>
              <a:cs typeface="Arial"/>
              <a:sym typeface="Arial"/>
            </a:endParaRPr>
          </a:p>
          <a:p>
            <a:pPr marL="457200" marR="0" lvl="0" indent="0" algn="l" rtl="0">
              <a:lnSpc>
                <a:spcPct val="115000"/>
              </a:lnSpc>
              <a:spcBef>
                <a:spcPts val="0"/>
              </a:spcBef>
              <a:spcAft>
                <a:spcPts val="0"/>
              </a:spcAft>
              <a:buClr>
                <a:srgbClr val="000000"/>
              </a:buClr>
              <a:buSzPts val="1200"/>
              <a:buFont typeface="Arial"/>
              <a:buNone/>
            </a:pP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Incidents causing more than three injuries are rare, showing a steep decline in frequency on the graph.</a:t>
            </a:r>
            <a:endParaRPr sz="12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chemeClr val="dk2"/>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12" descr="A graph with different colored bars&#10;&#10;Description automatically generated"/>
          <p:cNvPicPr preferRelativeResize="0"/>
          <p:nvPr/>
        </p:nvPicPr>
        <p:blipFill rotWithShape="1">
          <a:blip r:embed="rId3">
            <a:alphaModFix/>
          </a:blip>
          <a:srcRect/>
          <a:stretch/>
        </p:blipFill>
        <p:spPr>
          <a:xfrm>
            <a:off x="0" y="569627"/>
            <a:ext cx="6280879" cy="4573874"/>
          </a:xfrm>
          <a:prstGeom prst="rect">
            <a:avLst/>
          </a:prstGeom>
          <a:noFill/>
          <a:ln>
            <a:noFill/>
          </a:ln>
        </p:spPr>
      </p:pic>
      <p:sp>
        <p:nvSpPr>
          <p:cNvPr id="122" name="Google Shape;122;p12"/>
          <p:cNvSpPr txBox="1"/>
          <p:nvPr/>
        </p:nvSpPr>
        <p:spPr>
          <a:xfrm>
            <a:off x="6466375" y="739750"/>
            <a:ext cx="2367300" cy="39600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Most traffic accidents occur in daylight, with the count significantly higher than in any other light condition.</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Dusk and dark-lighted conditions are next in frequency, indicating a lower but notable number of accidents during these times.</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Accidents in dawn or dark conditions with street lights are relatively infrequent, and those in unknown or other specified lighting are minimal.</a:t>
            </a:r>
            <a:endParaRPr sz="12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chemeClr val="dk2"/>
              </a:solidFill>
              <a:highlight>
                <a:schemeClr val="dk1"/>
              </a:highlight>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pic>
        <p:nvPicPr>
          <p:cNvPr id="127" name="Google Shape;127;p13" descr="A graph of a bar with different colored bars&#10;&#10;Description automatically generated with medium confidence"/>
          <p:cNvPicPr preferRelativeResize="0"/>
          <p:nvPr/>
        </p:nvPicPr>
        <p:blipFill rotWithShape="1">
          <a:blip r:embed="rId3">
            <a:alphaModFix/>
          </a:blip>
          <a:srcRect/>
          <a:stretch/>
        </p:blipFill>
        <p:spPr>
          <a:xfrm>
            <a:off x="0" y="584624"/>
            <a:ext cx="5909374" cy="4189250"/>
          </a:xfrm>
          <a:prstGeom prst="rect">
            <a:avLst/>
          </a:prstGeom>
          <a:noFill/>
          <a:ln>
            <a:noFill/>
          </a:ln>
        </p:spPr>
      </p:pic>
      <p:sp>
        <p:nvSpPr>
          <p:cNvPr id="128" name="Google Shape;128;p13"/>
          <p:cNvSpPr txBox="1"/>
          <p:nvPr/>
        </p:nvSpPr>
        <p:spPr>
          <a:xfrm>
            <a:off x="6066000" y="896425"/>
            <a:ext cx="3000000" cy="2918400"/>
          </a:xfrm>
          <a:prstGeom prst="rect">
            <a:avLst/>
          </a:prstGeom>
          <a:noFill/>
          <a:ln>
            <a:noFill/>
          </a:ln>
        </p:spPr>
        <p:txBody>
          <a:bodyPr spcFirstLastPara="1" wrap="square" lIns="91425" tIns="91425" rIns="91425" bIns="91425" anchor="t" anchorCtr="0">
            <a:spAutoFit/>
          </a:bodyPr>
          <a:lstStyle/>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The majority of traffic accidents occur on dry road surface conditions, as shown by the significant count difference.</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Wet surface conditions are the second most common, but with a considerably lower count than dry conditions.</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Other surface conditions like snow, ice, and water (standing/moving) contribute to a relatively small number of accidents.</a:t>
            </a:r>
            <a:endParaRPr sz="1200" b="0" i="0" u="none" strike="noStrike" cap="none">
              <a:solidFill>
                <a:schemeClr val="dk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pic>
        <p:nvPicPr>
          <p:cNvPr id="133" name="Google Shape;133;p14" descr="A graph of alcohol driving driver&#10;&#10;Description automatically generated"/>
          <p:cNvPicPr preferRelativeResize="0"/>
          <p:nvPr/>
        </p:nvPicPr>
        <p:blipFill rotWithShape="1">
          <a:blip r:embed="rId3">
            <a:alphaModFix/>
          </a:blip>
          <a:srcRect/>
          <a:stretch/>
        </p:blipFill>
        <p:spPr>
          <a:xfrm>
            <a:off x="0" y="884418"/>
            <a:ext cx="4491220" cy="4048593"/>
          </a:xfrm>
          <a:prstGeom prst="rect">
            <a:avLst/>
          </a:prstGeom>
          <a:noFill/>
          <a:ln>
            <a:noFill/>
          </a:ln>
        </p:spPr>
      </p:pic>
      <p:pic>
        <p:nvPicPr>
          <p:cNvPr id="134" name="Google Shape;134;p14" descr="A graph of alcohol driving driver&#10;&#10;Description automatically generated"/>
          <p:cNvPicPr preferRelativeResize="0"/>
          <p:nvPr/>
        </p:nvPicPr>
        <p:blipFill rotWithShape="1">
          <a:blip r:embed="rId4">
            <a:alphaModFix/>
          </a:blip>
          <a:srcRect/>
          <a:stretch/>
        </p:blipFill>
        <p:spPr>
          <a:xfrm>
            <a:off x="4491220" y="884418"/>
            <a:ext cx="4309672" cy="404859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Google Shape;139;p15" descr="A map of a accident&#10;&#10;Description automatically generated"/>
          <p:cNvPicPr preferRelativeResize="0"/>
          <p:nvPr/>
        </p:nvPicPr>
        <p:blipFill rotWithShape="1">
          <a:blip r:embed="rId3">
            <a:alphaModFix/>
          </a:blip>
          <a:srcRect/>
          <a:stretch/>
        </p:blipFill>
        <p:spPr>
          <a:xfrm>
            <a:off x="0" y="577121"/>
            <a:ext cx="5906124" cy="4566379"/>
          </a:xfrm>
          <a:prstGeom prst="rect">
            <a:avLst/>
          </a:prstGeom>
          <a:noFill/>
          <a:ln>
            <a:noFill/>
          </a:ln>
        </p:spPr>
      </p:pic>
      <p:sp>
        <p:nvSpPr>
          <p:cNvPr id="140" name="Google Shape;140;p15"/>
          <p:cNvSpPr txBox="1"/>
          <p:nvPr/>
        </p:nvSpPr>
        <p:spPr>
          <a:xfrm>
            <a:off x="6022500" y="652725"/>
            <a:ext cx="2732700" cy="40731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The heatmap indicates a high density of accidents concentrated in specific areas of Tempe, with the most intense areas shown in dark red.</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There is a noticeable spread of accidents across the city, but with clear hotspots that suggest higher risk zones.</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The latitude and longitude coordinates suggest that the central regions of the city experience a higher frequency of traffic accidents.</a:t>
            </a:r>
            <a:endParaRPr sz="12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2"/>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16" descr="A graph with purple bars&#10;&#10;Description automatically generated"/>
          <p:cNvPicPr preferRelativeResize="0"/>
          <p:nvPr/>
        </p:nvPicPr>
        <p:blipFill rotWithShape="1">
          <a:blip r:embed="rId3">
            <a:alphaModFix/>
          </a:blip>
          <a:srcRect/>
          <a:stretch/>
        </p:blipFill>
        <p:spPr>
          <a:xfrm>
            <a:off x="0" y="762457"/>
            <a:ext cx="6378315" cy="4184319"/>
          </a:xfrm>
          <a:prstGeom prst="rect">
            <a:avLst/>
          </a:prstGeom>
          <a:noFill/>
          <a:ln>
            <a:noFill/>
          </a:ln>
        </p:spPr>
      </p:pic>
      <p:sp>
        <p:nvSpPr>
          <p:cNvPr id="146" name="Google Shape;146;p16"/>
          <p:cNvSpPr txBox="1"/>
          <p:nvPr/>
        </p:nvSpPr>
        <p:spPr>
          <a:xfrm>
            <a:off x="6570800" y="739750"/>
            <a:ext cx="2210700" cy="40122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Accident frequency peaks around 12 AM and late night hours (from 8 PM).</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There is a notable dip in accidents during the usual overnight hours (from 3 AM to 5 AM) and mid-day (from 10 AM to 11 AM).</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Afternoon hours also show an increased number of accidents, with another peak occurring around 2 PM.</a:t>
            </a:r>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1" name="Google Shape;151;p17" descr="A graph showing a number of accident trends&#10;&#10;Description automatically generated"/>
          <p:cNvPicPr preferRelativeResize="0"/>
          <p:nvPr/>
        </p:nvPicPr>
        <p:blipFill rotWithShape="1">
          <a:blip r:embed="rId3">
            <a:alphaModFix/>
          </a:blip>
          <a:srcRect/>
          <a:stretch/>
        </p:blipFill>
        <p:spPr>
          <a:xfrm>
            <a:off x="0" y="753617"/>
            <a:ext cx="6408295" cy="4224831"/>
          </a:xfrm>
          <a:prstGeom prst="rect">
            <a:avLst/>
          </a:prstGeom>
          <a:noFill/>
          <a:ln>
            <a:noFill/>
          </a:ln>
        </p:spPr>
      </p:pic>
      <p:sp>
        <p:nvSpPr>
          <p:cNvPr id="152" name="Google Shape;152;p17"/>
          <p:cNvSpPr txBox="1"/>
          <p:nvPr/>
        </p:nvSpPr>
        <p:spPr>
          <a:xfrm>
            <a:off x="6614325" y="791975"/>
            <a:ext cx="2193300" cy="38295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The trend shows fluctuating accident numbers per year with peaks around 2019 and a notable decline starting in 2020.</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There's a general increase in accidents from 2013 to 2019, followed by a period of variability until a downward trend.</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The recent years, particularly post-2020, indicate a significant decrease in the number of accidents.</a:t>
            </a:r>
            <a:endParaRPr sz="1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Google Shape;157;p18" descr="A graph of accident statistics&#10;&#10;Description automatically generated with medium confidence"/>
          <p:cNvPicPr preferRelativeResize="0"/>
          <p:nvPr/>
        </p:nvPicPr>
        <p:blipFill rotWithShape="1">
          <a:blip r:embed="rId3">
            <a:alphaModFix/>
          </a:blip>
          <a:srcRect/>
          <a:stretch/>
        </p:blipFill>
        <p:spPr>
          <a:xfrm>
            <a:off x="0" y="808769"/>
            <a:ext cx="6325851" cy="4334731"/>
          </a:xfrm>
          <a:prstGeom prst="rect">
            <a:avLst/>
          </a:prstGeom>
          <a:noFill/>
          <a:ln>
            <a:noFill/>
          </a:ln>
        </p:spPr>
      </p:pic>
      <p:sp>
        <p:nvSpPr>
          <p:cNvPr id="158" name="Google Shape;158;p18"/>
          <p:cNvSpPr txBox="1"/>
          <p:nvPr/>
        </p:nvSpPr>
        <p:spPr>
          <a:xfrm>
            <a:off x="6448950" y="791975"/>
            <a:ext cx="2332500" cy="35508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Accidents appear relatively evenly distributed throughout the year, with slight increases in March and October.</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The summer months, specifically July and August, show a slight decrease in the number of accidents.</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The months of January and December also display a marginally higher frequency of accidents compared to mid-year months.</a:t>
            </a:r>
            <a:endParaRPr sz="12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chemeClr val="dk2"/>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p19" descr="A chart of accident statistics&#10;&#10;Description automatically generated with medium confidence"/>
          <p:cNvPicPr preferRelativeResize="0"/>
          <p:nvPr/>
        </p:nvPicPr>
        <p:blipFill rotWithShape="1">
          <a:blip r:embed="rId3">
            <a:alphaModFix/>
          </a:blip>
          <a:srcRect/>
          <a:stretch/>
        </p:blipFill>
        <p:spPr>
          <a:xfrm>
            <a:off x="0" y="584617"/>
            <a:ext cx="5988058" cy="4558884"/>
          </a:xfrm>
          <a:prstGeom prst="rect">
            <a:avLst/>
          </a:prstGeom>
          <a:noFill/>
          <a:ln>
            <a:noFill/>
          </a:ln>
        </p:spPr>
      </p:pic>
      <p:sp>
        <p:nvSpPr>
          <p:cNvPr id="164" name="Google Shape;164;p19"/>
          <p:cNvSpPr txBox="1"/>
          <p:nvPr/>
        </p:nvSpPr>
        <p:spPr>
          <a:xfrm>
            <a:off x="6074725" y="713650"/>
            <a:ext cx="2671800" cy="40731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The heatmap indicates that accidents have varied each month over the years, with high frequencies observed in March and October across multiple years.</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There is a visible decrease in accidents per month starting from the year 2020 onwards.</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The months in the later years, particularly 2022 and 2023, show a significant reduction in accident numbers, with January and February 2023 having notably fewer accidents.</a:t>
            </a:r>
            <a:endParaRPr sz="18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2"/>
          <p:cNvSpPr txBox="1">
            <a:spLocks noGrp="1"/>
          </p:cNvSpPr>
          <p:nvPr>
            <p:ph type="title"/>
          </p:nvPr>
        </p:nvSpPr>
        <p:spPr>
          <a:xfrm>
            <a:off x="177229" y="58481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Introduction</a:t>
            </a:r>
            <a:endParaRPr/>
          </a:p>
        </p:txBody>
      </p:sp>
      <p:sp>
        <p:nvSpPr>
          <p:cNvPr id="61" name="Google Shape;61;p2"/>
          <p:cNvSpPr txBox="1">
            <a:spLocks noGrp="1"/>
          </p:cNvSpPr>
          <p:nvPr>
            <p:ph type="body" idx="1"/>
          </p:nvPr>
        </p:nvSpPr>
        <p:spPr>
          <a:xfrm>
            <a:off x="242075" y="1057075"/>
            <a:ext cx="8520600" cy="3416400"/>
          </a:xfrm>
          <a:prstGeom prst="rect">
            <a:avLst/>
          </a:prstGeom>
          <a:noFill/>
          <a:ln>
            <a:noFill/>
          </a:ln>
        </p:spPr>
        <p:txBody>
          <a:bodyPr spcFirstLastPara="1" wrap="square" lIns="91425" tIns="91425" rIns="91425" bIns="91425" anchor="t" anchorCtr="0">
            <a:noAutofit/>
          </a:bodyPr>
          <a:lstStyle/>
          <a:p>
            <a:pPr marL="285750" lvl="0" indent="-285750" algn="l" rtl="0">
              <a:lnSpc>
                <a:spcPct val="115000"/>
              </a:lnSpc>
              <a:spcBef>
                <a:spcPts val="1500"/>
              </a:spcBef>
              <a:spcAft>
                <a:spcPts val="0"/>
              </a:spcAft>
              <a:buSzPts val="1800"/>
              <a:buFont typeface="Arial"/>
              <a:buChar char="•"/>
            </a:pPr>
            <a:r>
              <a:rPr lang="en-US">
                <a:solidFill>
                  <a:schemeClr val="dk1"/>
                </a:solidFill>
              </a:rPr>
              <a:t>Traffic accidents cause widespread human suffering and economic loss; predicting injury severity remains a complex challenge.</a:t>
            </a:r>
            <a:endParaRPr>
              <a:solidFill>
                <a:schemeClr val="dk1"/>
              </a:solidFill>
            </a:endParaRPr>
          </a:p>
          <a:p>
            <a:pPr marL="285750" lvl="0" indent="-285750" algn="l" rtl="0">
              <a:lnSpc>
                <a:spcPct val="115000"/>
              </a:lnSpc>
              <a:spcBef>
                <a:spcPts val="1500"/>
              </a:spcBef>
              <a:spcAft>
                <a:spcPts val="0"/>
              </a:spcAft>
              <a:buSzPts val="1800"/>
              <a:buFont typeface="Arial"/>
              <a:buChar char="•"/>
            </a:pPr>
            <a:r>
              <a:rPr lang="en-US">
                <a:solidFill>
                  <a:schemeClr val="dk1"/>
                </a:solidFill>
              </a:rPr>
              <a:t>Understanding factors behind injury severity is vital for effective emergency response and road safety improvement.</a:t>
            </a:r>
            <a:endParaRPr>
              <a:solidFill>
                <a:schemeClr val="dk1"/>
              </a:solidFill>
            </a:endParaRPr>
          </a:p>
          <a:p>
            <a:pPr marL="285750" lvl="0" indent="-285750" algn="l" rtl="0">
              <a:lnSpc>
                <a:spcPct val="115000"/>
              </a:lnSpc>
              <a:spcBef>
                <a:spcPts val="1500"/>
              </a:spcBef>
              <a:spcAft>
                <a:spcPts val="0"/>
              </a:spcAft>
              <a:buSzPts val="1800"/>
              <a:buFont typeface="Arial"/>
              <a:buChar char="•"/>
            </a:pPr>
            <a:r>
              <a:rPr lang="en-US">
                <a:solidFill>
                  <a:schemeClr val="dk1"/>
                </a:solidFill>
              </a:rPr>
              <a:t>Utilizes machine learning to analyze historical traffic accident data, focusing on factors affecting the injury severity.</a:t>
            </a:r>
            <a:endParaRPr>
              <a:solidFill>
                <a:schemeClr val="dk1"/>
              </a:solidFill>
            </a:endParaRPr>
          </a:p>
          <a:p>
            <a:pPr marL="285750" lvl="0" indent="-285750" algn="l" rtl="0">
              <a:lnSpc>
                <a:spcPct val="115000"/>
              </a:lnSpc>
              <a:spcBef>
                <a:spcPts val="1500"/>
              </a:spcBef>
              <a:spcAft>
                <a:spcPts val="0"/>
              </a:spcAft>
              <a:buSzPts val="1800"/>
              <a:buFont typeface="Arial"/>
              <a:buChar char="•"/>
            </a:pPr>
            <a:r>
              <a:rPr lang="en-US">
                <a:solidFill>
                  <a:schemeClr val="dk1"/>
                </a:solidFill>
              </a:rPr>
              <a:t>Aims to deepen understanding of traffic injury dynamics and support informed decision-making in traffic safety management.</a:t>
            </a:r>
            <a:br>
              <a:rPr lang="en-US"/>
            </a:b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pic>
        <p:nvPicPr>
          <p:cNvPr id="169" name="Google Shape;169;p20" descr="A bar chart with blue bars&#10;&#10;Description automatically generated"/>
          <p:cNvPicPr preferRelativeResize="0"/>
          <p:nvPr/>
        </p:nvPicPr>
        <p:blipFill rotWithShape="1">
          <a:blip r:embed="rId3">
            <a:alphaModFix/>
          </a:blip>
          <a:srcRect/>
          <a:stretch/>
        </p:blipFill>
        <p:spPr>
          <a:xfrm>
            <a:off x="553526" y="1087875"/>
            <a:ext cx="4460675" cy="4055625"/>
          </a:xfrm>
          <a:prstGeom prst="rect">
            <a:avLst/>
          </a:prstGeom>
          <a:noFill/>
          <a:ln>
            <a:noFill/>
          </a:ln>
        </p:spPr>
      </p:pic>
      <p:sp>
        <p:nvSpPr>
          <p:cNvPr id="170" name="Google Shape;170;p20"/>
          <p:cNvSpPr txBox="1"/>
          <p:nvPr/>
        </p:nvSpPr>
        <p:spPr>
          <a:xfrm>
            <a:off x="1601350" y="652725"/>
            <a:ext cx="5256600" cy="435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Arial"/>
                <a:ea typeface="Arial"/>
                <a:cs typeface="Arial"/>
                <a:sym typeface="Arial"/>
              </a:rPr>
              <a:t>About Target Variable</a:t>
            </a:r>
            <a:endParaRPr sz="1800" b="1" i="0" u="none" strike="noStrike" cap="none">
              <a:solidFill>
                <a:schemeClr val="dk1"/>
              </a:solidFill>
              <a:latin typeface="Arial"/>
              <a:ea typeface="Arial"/>
              <a:cs typeface="Arial"/>
              <a:sym typeface="Arial"/>
            </a:endParaRPr>
          </a:p>
        </p:txBody>
      </p:sp>
      <p:sp>
        <p:nvSpPr>
          <p:cNvPr id="171" name="Google Shape;171;p20"/>
          <p:cNvSpPr txBox="1"/>
          <p:nvPr/>
        </p:nvSpPr>
        <p:spPr>
          <a:xfrm>
            <a:off x="5300150" y="1383775"/>
            <a:ext cx="3000000" cy="2493600"/>
          </a:xfrm>
          <a:prstGeom prst="rect">
            <a:avLst/>
          </a:prstGeom>
          <a:noFill/>
          <a:ln>
            <a:noFill/>
          </a:ln>
        </p:spPr>
        <p:txBody>
          <a:bodyPr spcFirstLastPara="1" wrap="square" lIns="91425" tIns="91425" rIns="91425" bIns="91425" anchor="t" anchorCtr="0">
            <a:spAutoFit/>
          </a:bodyPr>
          <a:lstStyle/>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The bar chart shows that the majority of traffic accidents result in no injury, with this category far exceeding others in count.</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Incidents leading to possible injury are the next most common, followed by non-incapacitating injuries and suspected minor injuries.</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Fatalities and incapacitating injuries, while present, occur much less frequently than non-fatal outcomes.</a:t>
            </a:r>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Google Shape;176;p21" descr="A pie chart with numbers and text&#10;&#10;Description automatically generated with medium confidence"/>
          <p:cNvPicPr preferRelativeResize="0"/>
          <p:nvPr/>
        </p:nvPicPr>
        <p:blipFill rotWithShape="1">
          <a:blip r:embed="rId3">
            <a:alphaModFix/>
          </a:blip>
          <a:srcRect/>
          <a:stretch/>
        </p:blipFill>
        <p:spPr>
          <a:xfrm>
            <a:off x="146663" y="1094283"/>
            <a:ext cx="8640810" cy="365607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2"/>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Feature Importance </a:t>
            </a:r>
            <a:endParaRPr/>
          </a:p>
        </p:txBody>
      </p:sp>
      <p:pic>
        <p:nvPicPr>
          <p:cNvPr id="182" name="Google Shape;182;p22" descr="A green bar graph with numbers&#10;&#10;Description automatically generated"/>
          <p:cNvPicPr preferRelativeResize="0"/>
          <p:nvPr/>
        </p:nvPicPr>
        <p:blipFill rotWithShape="1">
          <a:blip r:embed="rId3">
            <a:alphaModFix/>
          </a:blip>
          <a:srcRect/>
          <a:stretch/>
        </p:blipFill>
        <p:spPr>
          <a:xfrm>
            <a:off x="0" y="1321761"/>
            <a:ext cx="6130976" cy="3821739"/>
          </a:xfrm>
          <a:prstGeom prst="rect">
            <a:avLst/>
          </a:prstGeom>
          <a:noFill/>
          <a:ln>
            <a:noFill/>
          </a:ln>
        </p:spPr>
      </p:pic>
      <p:sp>
        <p:nvSpPr>
          <p:cNvPr id="183" name="Google Shape;183;p22"/>
          <p:cNvSpPr txBox="1"/>
          <p:nvPr/>
        </p:nvSpPr>
        <p:spPr>
          <a:xfrm>
            <a:off x="6361925" y="1105300"/>
            <a:ext cx="2323800" cy="3724800"/>
          </a:xfrm>
          <a:prstGeom prst="rect">
            <a:avLst/>
          </a:prstGeom>
          <a:noFill/>
          <a:ln>
            <a:noFill/>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'Total Injuries' is the most influential feature in predicting accident outcomes, followed by 'Age_Drv2'.</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'Age_Drv1', 'Collision Manner', and 'Light Condition' also have notable importance in the model.</a:t>
            </a:r>
            <a:endParaRPr sz="1200" b="0" i="0" u="none" strike="noStrike" cap="none">
              <a:solidFill>
                <a:schemeClr val="dk1"/>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chemeClr val="dk1"/>
              </a:buClr>
              <a:buSzPts val="1200"/>
              <a:buFont typeface="Times New Roman"/>
              <a:buChar char="●"/>
            </a:pPr>
            <a:r>
              <a:rPr lang="en-US" sz="1200" b="0" i="0" u="none" strike="noStrike" cap="none">
                <a:solidFill>
                  <a:schemeClr val="dk1"/>
                </a:solidFill>
                <a:latin typeface="Times New Roman"/>
                <a:ea typeface="Times New Roman"/>
                <a:cs typeface="Times New Roman"/>
                <a:sym typeface="Times New Roman"/>
              </a:rPr>
              <a:t>'Weather', 'Surface Condition', and various driver influences such as alcohol and drug use show lesser but still relevant influence on predictions.</a:t>
            </a:r>
            <a:endParaRPr sz="1200" b="0" i="0" u="none" strike="noStrike" cap="none">
              <a:solidFill>
                <a:schemeClr val="dk1"/>
              </a:solidFill>
              <a:latin typeface="Times New Roman"/>
              <a:ea typeface="Times New Roman"/>
              <a:cs typeface="Times New Roman"/>
              <a:sym typeface="Times New Roman"/>
            </a:endParaRPr>
          </a:p>
          <a:p>
            <a:pPr marL="457200" marR="0" lvl="0" indent="-228600" algn="l" rtl="0">
              <a:lnSpc>
                <a:spcPct val="115000"/>
              </a:lnSpc>
              <a:spcBef>
                <a:spcPts val="0"/>
              </a:spcBef>
              <a:spcAft>
                <a:spcPts val="0"/>
              </a:spcAft>
              <a:buClr>
                <a:schemeClr val="lt1"/>
              </a:buClr>
              <a:buSzPts val="1200"/>
              <a:buFont typeface="Times New Roman"/>
              <a:buNone/>
            </a:pPr>
            <a:endParaRPr sz="1200" b="0" i="0" u="none" strike="noStrike" cap="none">
              <a:solidFill>
                <a:schemeClr val="lt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3"/>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Machine Learning Models </a:t>
            </a:r>
            <a:endParaRPr/>
          </a:p>
        </p:txBody>
      </p:sp>
      <p:sp>
        <p:nvSpPr>
          <p:cNvPr id="189" name="Google Shape;189;p23"/>
          <p:cNvSpPr txBox="1">
            <a:spLocks noGrp="1"/>
          </p:cNvSpPr>
          <p:nvPr>
            <p:ph type="body" idx="1"/>
          </p:nvPr>
        </p:nvSpPr>
        <p:spPr>
          <a:xfrm>
            <a:off x="311700" y="1619690"/>
            <a:ext cx="8520600" cy="34164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dk1"/>
              </a:buClr>
              <a:buSzPts val="1800"/>
              <a:buChar char="●"/>
            </a:pPr>
            <a:r>
              <a:rPr lang="en-US">
                <a:solidFill>
                  <a:schemeClr val="dk1"/>
                </a:solidFill>
              </a:rPr>
              <a:t>Logistic Regression</a:t>
            </a:r>
            <a:endParaRPr>
              <a:solidFill>
                <a:schemeClr val="dk1"/>
              </a:solidFill>
            </a:endParaRPr>
          </a:p>
          <a:p>
            <a:pPr marL="457200" lvl="0" indent="-342900" algn="l" rtl="0">
              <a:lnSpc>
                <a:spcPct val="115000"/>
              </a:lnSpc>
              <a:spcBef>
                <a:spcPts val="0"/>
              </a:spcBef>
              <a:spcAft>
                <a:spcPts val="0"/>
              </a:spcAft>
              <a:buClr>
                <a:schemeClr val="dk1"/>
              </a:buClr>
              <a:buSzPts val="1800"/>
              <a:buChar char="●"/>
            </a:pPr>
            <a:r>
              <a:rPr lang="en-US">
                <a:solidFill>
                  <a:schemeClr val="dk1"/>
                </a:solidFill>
              </a:rPr>
              <a:t>Support Vector Machine</a:t>
            </a:r>
            <a:endParaRPr>
              <a:solidFill>
                <a:schemeClr val="dk1"/>
              </a:solidFill>
            </a:endParaRPr>
          </a:p>
          <a:p>
            <a:pPr marL="457200" lvl="0" indent="-342900" algn="l" rtl="0">
              <a:lnSpc>
                <a:spcPct val="115000"/>
              </a:lnSpc>
              <a:spcBef>
                <a:spcPts val="0"/>
              </a:spcBef>
              <a:spcAft>
                <a:spcPts val="0"/>
              </a:spcAft>
              <a:buClr>
                <a:schemeClr val="dk1"/>
              </a:buClr>
              <a:buSzPts val="1800"/>
              <a:buChar char="●"/>
            </a:pPr>
            <a:r>
              <a:rPr lang="en-US">
                <a:solidFill>
                  <a:schemeClr val="dk1"/>
                </a:solidFill>
              </a:rPr>
              <a:t>Multinomial Naive Bayes </a:t>
            </a:r>
            <a:endParaRPr>
              <a:solidFill>
                <a:schemeClr val="dk1"/>
              </a:solidFill>
            </a:endParaRPr>
          </a:p>
          <a:p>
            <a:pPr marL="457200" lvl="0" indent="-342900" algn="l" rtl="0">
              <a:lnSpc>
                <a:spcPct val="115000"/>
              </a:lnSpc>
              <a:spcBef>
                <a:spcPts val="0"/>
              </a:spcBef>
              <a:spcAft>
                <a:spcPts val="0"/>
              </a:spcAft>
              <a:buClr>
                <a:schemeClr val="dk1"/>
              </a:buClr>
              <a:buSzPts val="1800"/>
              <a:buChar char="●"/>
            </a:pPr>
            <a:r>
              <a:rPr lang="en-US">
                <a:solidFill>
                  <a:schemeClr val="dk1"/>
                </a:solidFill>
              </a:rPr>
              <a:t>Decision Trees</a:t>
            </a:r>
            <a:endParaRPr>
              <a:solidFill>
                <a:schemeClr val="dk1"/>
              </a:solidFill>
            </a:endParaRPr>
          </a:p>
          <a:p>
            <a:pPr marL="457200" lvl="0" indent="-342900" algn="l" rtl="0">
              <a:lnSpc>
                <a:spcPct val="115000"/>
              </a:lnSpc>
              <a:spcBef>
                <a:spcPts val="0"/>
              </a:spcBef>
              <a:spcAft>
                <a:spcPts val="0"/>
              </a:spcAft>
              <a:buClr>
                <a:schemeClr val="dk1"/>
              </a:buClr>
              <a:buSzPts val="1800"/>
              <a:buChar char="●"/>
            </a:pPr>
            <a:r>
              <a:rPr lang="en-US">
                <a:solidFill>
                  <a:schemeClr val="dk1"/>
                </a:solidFill>
              </a:rPr>
              <a:t>Random Forest </a:t>
            </a:r>
            <a:endParaRPr>
              <a:solidFill>
                <a:schemeClr val="dk1"/>
              </a:solidFill>
            </a:endParaRPr>
          </a:p>
          <a:p>
            <a:pPr marL="457200" lvl="0" indent="-342900" algn="l" rtl="0">
              <a:lnSpc>
                <a:spcPct val="115000"/>
              </a:lnSpc>
              <a:spcBef>
                <a:spcPts val="0"/>
              </a:spcBef>
              <a:spcAft>
                <a:spcPts val="0"/>
              </a:spcAft>
              <a:buClr>
                <a:schemeClr val="dk1"/>
              </a:buClr>
              <a:buSzPts val="1800"/>
              <a:buChar char="●"/>
            </a:pPr>
            <a:r>
              <a:rPr lang="en-US">
                <a:solidFill>
                  <a:schemeClr val="dk1"/>
                </a:solidFill>
              </a:rPr>
              <a:t>Gradient Boost </a:t>
            </a:r>
            <a:endParaRPr>
              <a:solidFill>
                <a:schemeClr val="dk1"/>
              </a:solidFill>
            </a:endParaRPr>
          </a:p>
          <a:p>
            <a:pPr marL="457200" lvl="0" indent="-342900" algn="l" rtl="0">
              <a:lnSpc>
                <a:spcPct val="115000"/>
              </a:lnSpc>
              <a:spcBef>
                <a:spcPts val="0"/>
              </a:spcBef>
              <a:spcAft>
                <a:spcPts val="0"/>
              </a:spcAft>
              <a:buClr>
                <a:schemeClr val="dk1"/>
              </a:buClr>
              <a:buSzPts val="1800"/>
              <a:buChar char="●"/>
            </a:pPr>
            <a:r>
              <a:rPr lang="en-US">
                <a:solidFill>
                  <a:schemeClr val="dk1"/>
                </a:solidFill>
              </a:rPr>
              <a:t>Stacking classifier </a:t>
            </a:r>
            <a:endParaRPr>
              <a:solidFill>
                <a:schemeClr val="dk1"/>
              </a:solidFill>
            </a:endParaRPr>
          </a:p>
          <a:p>
            <a:pPr marL="114300" lvl="0" indent="0" algn="l" rtl="0">
              <a:lnSpc>
                <a:spcPct val="115000"/>
              </a:lnSpc>
              <a:spcBef>
                <a:spcPts val="0"/>
              </a:spcBef>
              <a:spcAft>
                <a:spcPts val="0"/>
              </a:spcAft>
              <a:buSzPts val="1800"/>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4"/>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Logistic Regression</a:t>
            </a:r>
            <a:endParaRPr/>
          </a:p>
        </p:txBody>
      </p:sp>
      <p:pic>
        <p:nvPicPr>
          <p:cNvPr id="195" name="Google Shape;195;p24" descr="A screenshot of a report&#10;&#10;Description automatically generated"/>
          <p:cNvPicPr preferRelativeResize="0"/>
          <p:nvPr/>
        </p:nvPicPr>
        <p:blipFill rotWithShape="1">
          <a:blip r:embed="rId3">
            <a:alphaModFix/>
          </a:blip>
          <a:srcRect/>
          <a:stretch/>
        </p:blipFill>
        <p:spPr>
          <a:xfrm>
            <a:off x="4572000" y="1109272"/>
            <a:ext cx="3995758" cy="3723904"/>
          </a:xfrm>
          <a:prstGeom prst="rect">
            <a:avLst/>
          </a:prstGeom>
          <a:noFill/>
          <a:ln>
            <a:noFill/>
          </a:ln>
        </p:spPr>
      </p:pic>
      <p:sp>
        <p:nvSpPr>
          <p:cNvPr id="196" name="Google Shape;196;p24"/>
          <p:cNvSpPr txBox="1"/>
          <p:nvPr/>
        </p:nvSpPr>
        <p:spPr>
          <a:xfrm>
            <a:off x="311700" y="1335741"/>
            <a:ext cx="3794100" cy="3540300"/>
          </a:xfrm>
          <a:prstGeom prst="rect">
            <a:avLst/>
          </a:prstGeom>
          <a:noFill/>
          <a:ln>
            <a:noFill/>
          </a:ln>
        </p:spPr>
        <p:txBody>
          <a:bodyPr spcFirstLastPara="1" wrap="square" lIns="91425" tIns="45700" rIns="91425" bIns="45700"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We got both train and test accuracy as 77% which indicated there is no overfitting and under-fitting.</a:t>
            </a:r>
            <a:endParaRPr sz="1400" b="0"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None/>
            </a:pPr>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As this is an unbalanced classification F1-score plays an important role.</a:t>
            </a:r>
            <a:endParaRPr sz="1400" b="0"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None/>
            </a:pPr>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As expected, the classifier is able to perform well on classes that have more data to support, so we got an f1-score as 1.00 for class 0, 0.64 for class 1, and 0.22 for class 2. For the remaining classes, we got 0.00. So, it is unable to classify the classes 3,4,5,6.</a:t>
            </a:r>
            <a:endParaRPr/>
          </a:p>
          <a:p>
            <a:pPr marL="285750" marR="0" lvl="0" indent="-196850" algn="l" rtl="0">
              <a:lnSpc>
                <a:spcPct val="100000"/>
              </a:lnSpc>
              <a:spcBef>
                <a:spcPts val="0"/>
              </a:spcBef>
              <a:spcAft>
                <a:spcPts val="0"/>
              </a:spcAft>
              <a:buClr>
                <a:srgbClr val="000000"/>
              </a:buClr>
              <a:buSzPts val="1400"/>
              <a:buFont typeface="Noto Sans Symbols"/>
              <a:buNone/>
            </a:pPr>
            <a:endParaRPr sz="1400" b="0" i="0" u="none" strike="noStrike" cap="none">
              <a:solidFill>
                <a:srgbClr val="000000"/>
              </a:solidFill>
              <a:latin typeface="Arial"/>
              <a:ea typeface="Arial"/>
              <a:cs typeface="Arial"/>
              <a:sym typeface="Arial"/>
            </a:endParaRPr>
          </a:p>
          <a:p>
            <a:pPr marL="285750" marR="0" lvl="0" indent="-196850" algn="l" rtl="0">
              <a:lnSpc>
                <a:spcPct val="100000"/>
              </a:lnSpc>
              <a:spcBef>
                <a:spcPts val="0"/>
              </a:spcBef>
              <a:spcAft>
                <a:spcPts val="0"/>
              </a:spcAft>
              <a:buClr>
                <a:srgbClr val="000000"/>
              </a:buClr>
              <a:buSzPts val="1400"/>
              <a:buFont typeface="Noto Sans Symbols"/>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5"/>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Support Vector Machine</a:t>
            </a:r>
            <a:endParaRPr/>
          </a:p>
        </p:txBody>
      </p:sp>
      <p:pic>
        <p:nvPicPr>
          <p:cNvPr id="202" name="Google Shape;202;p25" descr="A screenshot of a computer screen&#10;&#10;Description automatically generated"/>
          <p:cNvPicPr preferRelativeResize="0"/>
          <p:nvPr/>
        </p:nvPicPr>
        <p:blipFill rotWithShape="1">
          <a:blip r:embed="rId3">
            <a:alphaModFix/>
          </a:blip>
          <a:srcRect/>
          <a:stretch/>
        </p:blipFill>
        <p:spPr>
          <a:xfrm>
            <a:off x="311700" y="1221286"/>
            <a:ext cx="3352320" cy="3922214"/>
          </a:xfrm>
          <a:prstGeom prst="rect">
            <a:avLst/>
          </a:prstGeom>
          <a:noFill/>
          <a:ln>
            <a:noFill/>
          </a:ln>
        </p:spPr>
      </p:pic>
      <p:pic>
        <p:nvPicPr>
          <p:cNvPr id="203" name="Google Shape;203;p25" descr="A screenshot of a computer screen&#10;&#10;Description automatically generated"/>
          <p:cNvPicPr preferRelativeResize="0"/>
          <p:nvPr/>
        </p:nvPicPr>
        <p:blipFill rotWithShape="1">
          <a:blip r:embed="rId4">
            <a:alphaModFix/>
          </a:blip>
          <a:srcRect/>
          <a:stretch/>
        </p:blipFill>
        <p:spPr>
          <a:xfrm>
            <a:off x="4447794" y="1221286"/>
            <a:ext cx="3750634" cy="3922214"/>
          </a:xfrm>
          <a:prstGeom prst="rect">
            <a:avLst/>
          </a:prstGeom>
          <a:noFill/>
          <a:ln>
            <a:noFill/>
          </a:ln>
        </p:spPr>
      </p:pic>
      <p:sp>
        <p:nvSpPr>
          <p:cNvPr id="204" name="Google Shape;204;p25"/>
          <p:cNvSpPr txBox="1"/>
          <p:nvPr/>
        </p:nvSpPr>
        <p:spPr>
          <a:xfrm>
            <a:off x="4969239" y="782211"/>
            <a:ext cx="249138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After Hyper parameter tuning</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6"/>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Multinomial Naive Bayes </a:t>
            </a:r>
            <a:endParaRPr/>
          </a:p>
        </p:txBody>
      </p:sp>
      <p:pic>
        <p:nvPicPr>
          <p:cNvPr id="210" name="Google Shape;210;p26" descr="A screenshot of a test results&#10;&#10;Description automatically generated"/>
          <p:cNvPicPr preferRelativeResize="0"/>
          <p:nvPr/>
        </p:nvPicPr>
        <p:blipFill rotWithShape="1">
          <a:blip r:embed="rId3">
            <a:alphaModFix/>
          </a:blip>
          <a:srcRect/>
          <a:stretch/>
        </p:blipFill>
        <p:spPr>
          <a:xfrm>
            <a:off x="378718" y="1222450"/>
            <a:ext cx="3250785" cy="3921050"/>
          </a:xfrm>
          <a:prstGeom prst="rect">
            <a:avLst/>
          </a:prstGeom>
          <a:noFill/>
          <a:ln>
            <a:noFill/>
          </a:ln>
        </p:spPr>
      </p:pic>
      <p:pic>
        <p:nvPicPr>
          <p:cNvPr id="211" name="Google Shape;211;p26" descr="A screenshot of a computer screen&#10;&#10;Description automatically generated"/>
          <p:cNvPicPr preferRelativeResize="0"/>
          <p:nvPr/>
        </p:nvPicPr>
        <p:blipFill rotWithShape="1">
          <a:blip r:embed="rId4">
            <a:alphaModFix/>
          </a:blip>
          <a:srcRect/>
          <a:stretch/>
        </p:blipFill>
        <p:spPr>
          <a:xfrm>
            <a:off x="4414237" y="1222449"/>
            <a:ext cx="3633329" cy="3921051"/>
          </a:xfrm>
          <a:prstGeom prst="rect">
            <a:avLst/>
          </a:prstGeom>
          <a:noFill/>
          <a:ln>
            <a:noFill/>
          </a:ln>
        </p:spPr>
      </p:pic>
      <p:sp>
        <p:nvSpPr>
          <p:cNvPr id="212" name="Google Shape;212;p26"/>
          <p:cNvSpPr txBox="1"/>
          <p:nvPr/>
        </p:nvSpPr>
        <p:spPr>
          <a:xfrm>
            <a:off x="4969239" y="782211"/>
            <a:ext cx="249138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After Hyper parameter tuning</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7"/>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Decision Tree Classifier </a:t>
            </a:r>
            <a:endParaRPr/>
          </a:p>
        </p:txBody>
      </p:sp>
      <p:pic>
        <p:nvPicPr>
          <p:cNvPr id="218" name="Google Shape;218;p27" descr="A screenshot of a report&#10;&#10;Description automatically generated"/>
          <p:cNvPicPr preferRelativeResize="0"/>
          <p:nvPr/>
        </p:nvPicPr>
        <p:blipFill rotWithShape="1">
          <a:blip r:embed="rId3">
            <a:alphaModFix/>
          </a:blip>
          <a:srcRect/>
          <a:stretch/>
        </p:blipFill>
        <p:spPr>
          <a:xfrm>
            <a:off x="116829" y="1222450"/>
            <a:ext cx="3900536" cy="3921050"/>
          </a:xfrm>
          <a:prstGeom prst="rect">
            <a:avLst/>
          </a:prstGeom>
          <a:noFill/>
          <a:ln>
            <a:noFill/>
          </a:ln>
        </p:spPr>
      </p:pic>
      <p:pic>
        <p:nvPicPr>
          <p:cNvPr id="219" name="Google Shape;219;p27" descr="A screenshot of a graph&#10;&#10;Description automatically generated"/>
          <p:cNvPicPr preferRelativeResize="0"/>
          <p:nvPr/>
        </p:nvPicPr>
        <p:blipFill rotWithShape="1">
          <a:blip r:embed="rId4">
            <a:alphaModFix/>
          </a:blip>
          <a:srcRect/>
          <a:stretch/>
        </p:blipFill>
        <p:spPr>
          <a:xfrm>
            <a:off x="4212237" y="1282410"/>
            <a:ext cx="3900536" cy="3861090"/>
          </a:xfrm>
          <a:prstGeom prst="rect">
            <a:avLst/>
          </a:prstGeom>
          <a:noFill/>
          <a:ln>
            <a:noFill/>
          </a:ln>
        </p:spPr>
      </p:pic>
      <p:sp>
        <p:nvSpPr>
          <p:cNvPr id="220" name="Google Shape;220;p27"/>
          <p:cNvSpPr txBox="1"/>
          <p:nvPr/>
        </p:nvSpPr>
        <p:spPr>
          <a:xfrm>
            <a:off x="4969239" y="782211"/>
            <a:ext cx="249138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After Hyper parameter tuning</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8"/>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Random Forest Classifier </a:t>
            </a:r>
            <a:endParaRPr/>
          </a:p>
        </p:txBody>
      </p:sp>
      <p:pic>
        <p:nvPicPr>
          <p:cNvPr id="226" name="Google Shape;226;p28" descr="A screenshot of a computer&#10;&#10;Description automatically generated"/>
          <p:cNvPicPr preferRelativeResize="0"/>
          <p:nvPr/>
        </p:nvPicPr>
        <p:blipFill rotWithShape="1">
          <a:blip r:embed="rId3">
            <a:alphaModFix/>
          </a:blip>
          <a:srcRect/>
          <a:stretch/>
        </p:blipFill>
        <p:spPr>
          <a:xfrm>
            <a:off x="1" y="1222450"/>
            <a:ext cx="4279692" cy="3921050"/>
          </a:xfrm>
          <a:prstGeom prst="rect">
            <a:avLst/>
          </a:prstGeom>
          <a:noFill/>
          <a:ln>
            <a:noFill/>
          </a:ln>
        </p:spPr>
      </p:pic>
      <p:pic>
        <p:nvPicPr>
          <p:cNvPr id="227" name="Google Shape;227;p28" descr="A screenshot of a computer&#10;&#10;Description automatically generated"/>
          <p:cNvPicPr preferRelativeResize="0"/>
          <p:nvPr/>
        </p:nvPicPr>
        <p:blipFill rotWithShape="1">
          <a:blip r:embed="rId4">
            <a:alphaModFix/>
          </a:blip>
          <a:srcRect/>
          <a:stretch/>
        </p:blipFill>
        <p:spPr>
          <a:xfrm>
            <a:off x="4169629" y="1222450"/>
            <a:ext cx="4035936" cy="3921050"/>
          </a:xfrm>
          <a:prstGeom prst="rect">
            <a:avLst/>
          </a:prstGeom>
          <a:noFill/>
          <a:ln>
            <a:noFill/>
          </a:ln>
        </p:spPr>
      </p:pic>
      <p:sp>
        <p:nvSpPr>
          <p:cNvPr id="228" name="Google Shape;228;p28"/>
          <p:cNvSpPr txBox="1"/>
          <p:nvPr/>
        </p:nvSpPr>
        <p:spPr>
          <a:xfrm>
            <a:off x="4969239" y="782211"/>
            <a:ext cx="249138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After Hyper parameter tuning</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9"/>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Gradient Boosting Classifier </a:t>
            </a:r>
            <a:endParaRPr/>
          </a:p>
        </p:txBody>
      </p:sp>
      <p:pic>
        <p:nvPicPr>
          <p:cNvPr id="234" name="Google Shape;234;p29" descr="A screenshot of a computer&#10;&#10;Description automatically generated"/>
          <p:cNvPicPr preferRelativeResize="0"/>
          <p:nvPr/>
        </p:nvPicPr>
        <p:blipFill rotWithShape="1">
          <a:blip r:embed="rId3">
            <a:alphaModFix/>
          </a:blip>
          <a:srcRect/>
          <a:stretch/>
        </p:blipFill>
        <p:spPr>
          <a:xfrm>
            <a:off x="0" y="1222450"/>
            <a:ext cx="4122295" cy="3921049"/>
          </a:xfrm>
          <a:prstGeom prst="rect">
            <a:avLst/>
          </a:prstGeom>
          <a:noFill/>
          <a:ln>
            <a:noFill/>
          </a:ln>
        </p:spPr>
      </p:pic>
      <p:pic>
        <p:nvPicPr>
          <p:cNvPr id="235" name="Google Shape;235;p29" descr="A screenshot of a computer&#10;&#10;Description automatically generated"/>
          <p:cNvPicPr preferRelativeResize="0"/>
          <p:nvPr/>
        </p:nvPicPr>
        <p:blipFill rotWithShape="1">
          <a:blip r:embed="rId4">
            <a:alphaModFix/>
          </a:blip>
          <a:srcRect/>
          <a:stretch/>
        </p:blipFill>
        <p:spPr>
          <a:xfrm>
            <a:off x="4295248" y="1222450"/>
            <a:ext cx="3875305" cy="3921050"/>
          </a:xfrm>
          <a:prstGeom prst="rect">
            <a:avLst/>
          </a:prstGeom>
          <a:noFill/>
          <a:ln>
            <a:noFill/>
          </a:ln>
        </p:spPr>
      </p:pic>
      <p:sp>
        <p:nvSpPr>
          <p:cNvPr id="236" name="Google Shape;236;p29"/>
          <p:cNvSpPr txBox="1"/>
          <p:nvPr/>
        </p:nvSpPr>
        <p:spPr>
          <a:xfrm>
            <a:off x="5126636" y="782211"/>
            <a:ext cx="249138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After Hyper parameter tuning</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3"/>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Objectives</a:t>
            </a:r>
            <a:endParaRPr/>
          </a:p>
        </p:txBody>
      </p:sp>
      <p:sp>
        <p:nvSpPr>
          <p:cNvPr id="67" name="Google Shape;67;p3"/>
          <p:cNvSpPr txBox="1">
            <a:spLocks noGrp="1"/>
          </p:cNvSpPr>
          <p:nvPr>
            <p:ph type="body" idx="1"/>
          </p:nvPr>
        </p:nvSpPr>
        <p:spPr>
          <a:xfrm>
            <a:off x="311700" y="1372352"/>
            <a:ext cx="8520600" cy="34164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US" b="0" i="0" u="none" strike="noStrike">
                <a:solidFill>
                  <a:srgbClr val="000000"/>
                </a:solidFill>
                <a:latin typeface="Arial"/>
                <a:ea typeface="Arial"/>
                <a:cs typeface="Arial"/>
                <a:sym typeface="Arial"/>
              </a:rPr>
              <a:t>The main goal of the project is to use the information included in this dataset to forecast the possibility of injuries coming from various accidents. </a:t>
            </a:r>
            <a:endParaRPr/>
          </a:p>
          <a:p>
            <a:pPr marL="457200" lvl="0" indent="-342900" algn="l" rtl="0">
              <a:lnSpc>
                <a:spcPct val="115000"/>
              </a:lnSpc>
              <a:spcBef>
                <a:spcPts val="0"/>
              </a:spcBef>
              <a:spcAft>
                <a:spcPts val="0"/>
              </a:spcAft>
              <a:buSzPts val="1800"/>
              <a:buChar char="●"/>
            </a:pPr>
            <a:r>
              <a:rPr lang="en-US" b="0" i="0" u="none" strike="noStrike">
                <a:solidFill>
                  <a:srgbClr val="000000"/>
                </a:solidFill>
                <a:latin typeface="Arial"/>
                <a:ea typeface="Arial"/>
                <a:cs typeface="Arial"/>
                <a:sym typeface="Arial"/>
              </a:rPr>
              <a:t>We want to find trends and connections that shed light on the dynamics of high-severity traffic events in Tempe by carefully examining the historical records. </a:t>
            </a:r>
            <a:endParaRPr/>
          </a:p>
          <a:p>
            <a:pPr marL="457200" lvl="0" indent="-342900" algn="l" rtl="0">
              <a:lnSpc>
                <a:spcPct val="115000"/>
              </a:lnSpc>
              <a:spcBef>
                <a:spcPts val="0"/>
              </a:spcBef>
              <a:spcAft>
                <a:spcPts val="0"/>
              </a:spcAft>
              <a:buSzPts val="1800"/>
              <a:buChar char="●"/>
            </a:pPr>
            <a:r>
              <a:rPr lang="en-US" b="0" i="0" u="none" strike="noStrike">
                <a:solidFill>
                  <a:srgbClr val="000000"/>
                </a:solidFill>
                <a:latin typeface="Arial"/>
                <a:ea typeface="Arial"/>
                <a:cs typeface="Arial"/>
                <a:sym typeface="Arial"/>
              </a:rPr>
              <a:t>We want to provide useful insights for preventative safety actions with this predictive study.</a:t>
            </a:r>
            <a:endParaRPr/>
          </a:p>
          <a:p>
            <a:pPr marL="457200" lvl="0" indent="-342900" algn="l" rtl="0">
              <a:lnSpc>
                <a:spcPct val="115000"/>
              </a:lnSpc>
              <a:spcBef>
                <a:spcPts val="0"/>
              </a:spcBef>
              <a:spcAft>
                <a:spcPts val="0"/>
              </a:spcAft>
              <a:buSzPts val="1800"/>
              <a:buChar char="●"/>
            </a:pPr>
            <a:r>
              <a:rPr lang="en-US">
                <a:solidFill>
                  <a:schemeClr val="dk1"/>
                </a:solidFill>
                <a:latin typeface="Arial"/>
                <a:ea typeface="Arial"/>
                <a:cs typeface="Arial"/>
                <a:sym typeface="Arial"/>
              </a:rPr>
              <a:t>Flourish traffic safety measure based up the results generated by the</a:t>
            </a:r>
            <a:r>
              <a:rPr lang="en-US" b="0" i="0" u="none" strike="noStrike">
                <a:solidFill>
                  <a:schemeClr val="dk1"/>
                </a:solidFill>
                <a:latin typeface="Arial"/>
                <a:ea typeface="Arial"/>
                <a:cs typeface="Arial"/>
                <a:sym typeface="Arial"/>
              </a:rPr>
              <a:t> Machine Learning algorithms.</a:t>
            </a:r>
            <a:endParaRPr>
              <a:solidFill>
                <a:schemeClr val="dk1"/>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Stacking Classifier </a:t>
            </a:r>
            <a:endParaRPr/>
          </a:p>
        </p:txBody>
      </p:sp>
      <p:pic>
        <p:nvPicPr>
          <p:cNvPr id="242" name="Google Shape;242;p30" descr="A screenshot of a graph&#10;&#10;Description automatically generated"/>
          <p:cNvPicPr preferRelativeResize="0"/>
          <p:nvPr/>
        </p:nvPicPr>
        <p:blipFill rotWithShape="1">
          <a:blip r:embed="rId3">
            <a:alphaModFix/>
          </a:blip>
          <a:srcRect/>
          <a:stretch/>
        </p:blipFill>
        <p:spPr>
          <a:xfrm>
            <a:off x="4646952" y="759958"/>
            <a:ext cx="3977272" cy="4053758"/>
          </a:xfrm>
          <a:prstGeom prst="rect">
            <a:avLst/>
          </a:prstGeom>
          <a:noFill/>
          <a:ln>
            <a:noFill/>
          </a:ln>
        </p:spPr>
      </p:pic>
      <p:sp>
        <p:nvSpPr>
          <p:cNvPr id="243" name="Google Shape;243;p30"/>
          <p:cNvSpPr txBox="1"/>
          <p:nvPr/>
        </p:nvSpPr>
        <p:spPr>
          <a:xfrm>
            <a:off x="573751" y="1308850"/>
            <a:ext cx="3977400" cy="3109200"/>
          </a:xfrm>
          <a:prstGeom prst="rect">
            <a:avLst/>
          </a:prstGeom>
          <a:noFill/>
          <a:ln>
            <a:noFill/>
          </a:ln>
        </p:spPr>
        <p:txBody>
          <a:bodyPr spcFirstLastPara="1" wrap="square" lIns="91425" tIns="45700" rIns="91425" bIns="45700"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We performed the Stacking classifier by the combination of the Decision Tress classifier, Radom Forest Classifier, and Gradient Boosting Classifier.</a:t>
            </a:r>
            <a:endParaRPr/>
          </a:p>
          <a:p>
            <a:pPr marL="45720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Both for train and test data we got 78% accuracy which means no overfitting or underfitting.</a:t>
            </a:r>
            <a:endParaRPr/>
          </a:p>
          <a:p>
            <a:pPr marL="45720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As f1-score is an important factor in unbalanced classification, for classes with higher support we got a little better f1-score and for a couple of classes we got 0.00.</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1"/>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Comparison Table</a:t>
            </a:r>
            <a:endParaRPr/>
          </a:p>
        </p:txBody>
      </p:sp>
      <p:graphicFrame>
        <p:nvGraphicFramePr>
          <p:cNvPr id="249" name="Google Shape;249;p31"/>
          <p:cNvGraphicFramePr/>
          <p:nvPr/>
        </p:nvGraphicFramePr>
        <p:xfrm>
          <a:off x="124324" y="1222450"/>
          <a:ext cx="3000000" cy="3000000"/>
        </p:xfrm>
        <a:graphic>
          <a:graphicData uri="http://schemas.openxmlformats.org/drawingml/2006/table">
            <a:tbl>
              <a:tblPr firstRow="1" bandRow="1">
                <a:noFill/>
                <a:tableStyleId>{3A922B45-0490-4FB1-8E8D-ECF1DE6E5B67}</a:tableStyleId>
              </a:tblPr>
              <a:tblGrid>
                <a:gridCol w="1052400">
                  <a:extLst>
                    <a:ext uri="{9D8B030D-6E8A-4147-A177-3AD203B41FA5}">
                      <a16:colId xmlns:a16="http://schemas.microsoft.com/office/drawing/2014/main" val="20000"/>
                    </a:ext>
                  </a:extLst>
                </a:gridCol>
                <a:gridCol w="1169225">
                  <a:extLst>
                    <a:ext uri="{9D8B030D-6E8A-4147-A177-3AD203B41FA5}">
                      <a16:colId xmlns:a16="http://schemas.microsoft.com/office/drawing/2014/main" val="20001"/>
                    </a:ext>
                  </a:extLst>
                </a:gridCol>
                <a:gridCol w="734525">
                  <a:extLst>
                    <a:ext uri="{9D8B030D-6E8A-4147-A177-3AD203B41FA5}">
                      <a16:colId xmlns:a16="http://schemas.microsoft.com/office/drawing/2014/main" val="20002"/>
                    </a:ext>
                  </a:extLst>
                </a:gridCol>
                <a:gridCol w="1176725">
                  <a:extLst>
                    <a:ext uri="{9D8B030D-6E8A-4147-A177-3AD203B41FA5}">
                      <a16:colId xmlns:a16="http://schemas.microsoft.com/office/drawing/2014/main" val="20003"/>
                    </a:ext>
                  </a:extLst>
                </a:gridCol>
                <a:gridCol w="974350">
                  <a:extLst>
                    <a:ext uri="{9D8B030D-6E8A-4147-A177-3AD203B41FA5}">
                      <a16:colId xmlns:a16="http://schemas.microsoft.com/office/drawing/2014/main" val="20004"/>
                    </a:ext>
                  </a:extLst>
                </a:gridCol>
                <a:gridCol w="944000">
                  <a:extLst>
                    <a:ext uri="{9D8B030D-6E8A-4147-A177-3AD203B41FA5}">
                      <a16:colId xmlns:a16="http://schemas.microsoft.com/office/drawing/2014/main" val="20005"/>
                    </a:ext>
                  </a:extLst>
                </a:gridCol>
                <a:gridCol w="1047450">
                  <a:extLst>
                    <a:ext uri="{9D8B030D-6E8A-4147-A177-3AD203B41FA5}">
                      <a16:colId xmlns:a16="http://schemas.microsoft.com/office/drawing/2014/main" val="20006"/>
                    </a:ext>
                  </a:extLst>
                </a:gridCol>
                <a:gridCol w="1014100">
                  <a:extLst>
                    <a:ext uri="{9D8B030D-6E8A-4147-A177-3AD203B41FA5}">
                      <a16:colId xmlns:a16="http://schemas.microsoft.com/office/drawing/2014/main" val="20007"/>
                    </a:ext>
                  </a:extLst>
                </a:gridCol>
              </a:tblGrid>
              <a:tr h="70432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Logistic Regression</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SVM</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Multinomial </a:t>
                      </a:r>
                      <a:endParaRPr sz="1400" u="none" strike="noStrike" cap="none"/>
                    </a:p>
                    <a:p>
                      <a:pPr marL="0" marR="0" lvl="0" indent="0" algn="l" rtl="0">
                        <a:lnSpc>
                          <a:spcPct val="100000"/>
                        </a:lnSpc>
                        <a:spcBef>
                          <a:spcPts val="0"/>
                        </a:spcBef>
                        <a:spcAft>
                          <a:spcPts val="0"/>
                        </a:spcAft>
                        <a:buClr>
                          <a:srgbClr val="000000"/>
                        </a:buClr>
                        <a:buSzPts val="1400"/>
                        <a:buFont typeface="Arial"/>
                        <a:buNone/>
                      </a:pPr>
                      <a:r>
                        <a:rPr lang="en-US" sz="1400" u="none" strike="noStrike" cap="none"/>
                        <a:t>Naïve Bayes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Decision</a:t>
                      </a:r>
                      <a:endParaRPr sz="1400" u="none" strike="noStrike" cap="none"/>
                    </a:p>
                    <a:p>
                      <a:pPr marL="0" marR="0" lvl="0" indent="0" algn="l" rtl="0">
                        <a:lnSpc>
                          <a:spcPct val="100000"/>
                        </a:lnSpc>
                        <a:spcBef>
                          <a:spcPts val="0"/>
                        </a:spcBef>
                        <a:spcAft>
                          <a:spcPts val="0"/>
                        </a:spcAft>
                        <a:buClr>
                          <a:srgbClr val="000000"/>
                        </a:buClr>
                        <a:buSzPts val="1400"/>
                        <a:buFont typeface="Arial"/>
                        <a:buNone/>
                      </a:pPr>
                      <a:r>
                        <a:rPr lang="en-US" sz="1400" u="none" strike="noStrike" cap="none"/>
                        <a:t>Tree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Random </a:t>
                      </a:r>
                      <a:endParaRPr sz="1400" u="none" strike="noStrike" cap="none"/>
                    </a:p>
                    <a:p>
                      <a:pPr marL="0" marR="0" lvl="0" indent="0" algn="l" rtl="0">
                        <a:lnSpc>
                          <a:spcPct val="100000"/>
                        </a:lnSpc>
                        <a:spcBef>
                          <a:spcPts val="0"/>
                        </a:spcBef>
                        <a:spcAft>
                          <a:spcPts val="0"/>
                        </a:spcAft>
                        <a:buClr>
                          <a:srgbClr val="000000"/>
                        </a:buClr>
                        <a:buSzPts val="1400"/>
                        <a:buFont typeface="Arial"/>
                        <a:buNone/>
                      </a:pPr>
                      <a:r>
                        <a:rPr lang="en-US" sz="1400" u="none" strike="noStrike" cap="none"/>
                        <a:t>Forest</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Gradient Boosting </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Stacking </a:t>
                      </a:r>
                      <a:endParaRPr sz="1400" u="none" strike="noStrike" cap="none"/>
                    </a:p>
                    <a:p>
                      <a:pPr marL="0" marR="0" lvl="0" indent="0" algn="l" rtl="0">
                        <a:lnSpc>
                          <a:spcPct val="100000"/>
                        </a:lnSpc>
                        <a:spcBef>
                          <a:spcPts val="0"/>
                        </a:spcBef>
                        <a:spcAft>
                          <a:spcPts val="0"/>
                        </a:spcAft>
                        <a:buClr>
                          <a:srgbClr val="000000"/>
                        </a:buClr>
                        <a:buSzPts val="1400"/>
                        <a:buFont typeface="Arial"/>
                        <a:buNone/>
                      </a:pPr>
                      <a:r>
                        <a:rPr lang="en-US" sz="1400" u="none" strike="noStrike" cap="none"/>
                        <a:t>Classifier </a:t>
                      </a:r>
                      <a:endParaRPr sz="1400" u="none" strike="noStrike" cap="none"/>
                    </a:p>
                  </a:txBody>
                  <a:tcPr marL="91450" marR="91450" marT="45725" marB="45725"/>
                </a:tc>
                <a:extLst>
                  <a:ext uri="{0D108BD9-81ED-4DB2-BD59-A6C34878D82A}">
                    <a16:rowId xmlns:a16="http://schemas.microsoft.com/office/drawing/2014/main" val="10000"/>
                  </a:ext>
                </a:extLst>
              </a:tr>
              <a:tr h="3751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1.00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1.00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1.00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1.00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1.00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1.00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1.00</a:t>
                      </a:r>
                      <a:endParaRPr sz="1400" u="none" strike="noStrike" cap="none"/>
                    </a:p>
                  </a:txBody>
                  <a:tcPr marL="91450" marR="91450" marT="45725" marB="45725"/>
                </a:tc>
                <a:extLst>
                  <a:ext uri="{0D108BD9-81ED-4DB2-BD59-A6C34878D82A}">
                    <a16:rowId xmlns:a16="http://schemas.microsoft.com/office/drawing/2014/main" val="10001"/>
                  </a:ext>
                </a:extLst>
              </a:tr>
              <a:tr h="3751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1</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0.64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0.65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0.65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0.60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0.64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0.63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0.62</a:t>
                      </a:r>
                      <a:endParaRPr sz="1400" u="none" strike="noStrike" cap="none"/>
                    </a:p>
                  </a:txBody>
                  <a:tcPr marL="91450" marR="91450" marT="45725" marB="45725"/>
                </a:tc>
                <a:extLst>
                  <a:ext uri="{0D108BD9-81ED-4DB2-BD59-A6C34878D82A}">
                    <a16:rowId xmlns:a16="http://schemas.microsoft.com/office/drawing/2014/main" val="10002"/>
                  </a:ext>
                </a:extLst>
              </a:tr>
              <a:tr h="3751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0.22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0.12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0.38</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0.18</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0.34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0.31</a:t>
                      </a:r>
                      <a:endParaRPr sz="1400" u="none" strike="noStrike" cap="none"/>
                    </a:p>
                  </a:txBody>
                  <a:tcPr marL="91450" marR="91450" marT="45725" marB="45725"/>
                </a:tc>
                <a:extLst>
                  <a:ext uri="{0D108BD9-81ED-4DB2-BD59-A6C34878D82A}">
                    <a16:rowId xmlns:a16="http://schemas.microsoft.com/office/drawing/2014/main" val="10003"/>
                  </a:ext>
                </a:extLst>
              </a:tr>
              <a:tr h="3751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0.06</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0.23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0.25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0.26</a:t>
                      </a:r>
                      <a:endParaRPr sz="1400" u="none" strike="noStrike" cap="none"/>
                    </a:p>
                  </a:txBody>
                  <a:tcPr marL="91450" marR="91450" marT="45725" marB="45725"/>
                </a:tc>
                <a:extLst>
                  <a:ext uri="{0D108BD9-81ED-4DB2-BD59-A6C34878D82A}">
                    <a16:rowId xmlns:a16="http://schemas.microsoft.com/office/drawing/2014/main" val="10004"/>
                  </a:ext>
                </a:extLst>
              </a:tr>
              <a:tr h="3751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extLst>
                  <a:ext uri="{0D108BD9-81ED-4DB2-BD59-A6C34878D82A}">
                    <a16:rowId xmlns:a16="http://schemas.microsoft.com/office/drawing/2014/main" val="10005"/>
                  </a:ext>
                </a:extLst>
              </a:tr>
              <a:tr h="3751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0.04</a:t>
                      </a:r>
                      <a:endParaRPr sz="1400" u="none" strike="noStrike" cap="none"/>
                    </a:p>
                  </a:txBody>
                  <a:tcPr marL="91450" marR="91450" marT="45725" marB="45725"/>
                </a:tc>
                <a:extLst>
                  <a:ext uri="{0D108BD9-81ED-4DB2-BD59-A6C34878D82A}">
                    <a16:rowId xmlns:a16="http://schemas.microsoft.com/office/drawing/2014/main" val="10006"/>
                  </a:ext>
                </a:extLst>
              </a:tr>
              <a:tr h="3751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6</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0.18</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0.00</a:t>
                      </a:r>
                      <a:endParaRPr sz="1400" u="none" strike="noStrike" cap="none"/>
                    </a:p>
                  </a:txBody>
                  <a:tcPr marL="91450" marR="91450" marT="45725" marB="45725"/>
                </a:tc>
                <a:extLst>
                  <a:ext uri="{0D108BD9-81ED-4DB2-BD59-A6C34878D82A}">
                    <a16:rowId xmlns:a16="http://schemas.microsoft.com/office/drawing/2014/main" val="10007"/>
                  </a:ext>
                </a:extLst>
              </a:tr>
              <a:tr h="49890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Accuracy</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0.77</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0.78</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0.77</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0.77</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0.78</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0.78</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0.78</a:t>
                      </a:r>
                      <a:endParaRPr sz="1400" u="none" strike="noStrike" cap="none"/>
                    </a:p>
                  </a:txBody>
                  <a:tcPr marL="91450" marR="91450" marT="45725" marB="45725"/>
                </a:tc>
                <a:extLst>
                  <a:ext uri="{0D108BD9-81ED-4DB2-BD59-A6C34878D82A}">
                    <a16:rowId xmlns:a16="http://schemas.microsoft.com/office/drawing/2014/main" val="10008"/>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Conclusion</a:t>
            </a:r>
            <a:endParaRPr/>
          </a:p>
        </p:txBody>
      </p:sp>
      <p:sp>
        <p:nvSpPr>
          <p:cNvPr id="255" name="Google Shape;255;p32"/>
          <p:cNvSpPr txBox="1">
            <a:spLocks noGrp="1"/>
          </p:cNvSpPr>
          <p:nvPr>
            <p:ph type="body" idx="1"/>
          </p:nvPr>
        </p:nvSpPr>
        <p:spPr>
          <a:xfrm>
            <a:off x="233350" y="1605400"/>
            <a:ext cx="8520600" cy="25113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Char char="●"/>
            </a:pPr>
            <a:r>
              <a:rPr lang="en-US" sz="1600">
                <a:solidFill>
                  <a:schemeClr val="dk1"/>
                </a:solidFill>
              </a:rPr>
              <a:t>The application of machine learning techniques to historical crash data in Tempe City has provided valuable insights into the predictors of injury severity in traffic accidents.</a:t>
            </a:r>
            <a:endParaRPr sz="1600">
              <a:solidFill>
                <a:schemeClr val="dk1"/>
              </a:solidFill>
            </a:endParaRPr>
          </a:p>
          <a:p>
            <a:pPr marL="457200" lvl="0" indent="-330200" algn="l" rtl="0">
              <a:spcBef>
                <a:spcPts val="0"/>
              </a:spcBef>
              <a:spcAft>
                <a:spcPts val="0"/>
              </a:spcAft>
              <a:buClr>
                <a:schemeClr val="dk1"/>
              </a:buClr>
              <a:buSzPts val="1600"/>
              <a:buChar char="●"/>
            </a:pPr>
            <a:r>
              <a:rPr lang="en-US" sz="1600">
                <a:solidFill>
                  <a:schemeClr val="dk1"/>
                </a:solidFill>
              </a:rPr>
              <a:t>Total injuries, age of drivers, collision manner, light conditions, and weather were among the most significant features influencing the severity of injuries.</a:t>
            </a:r>
            <a:endParaRPr sz="1600">
              <a:solidFill>
                <a:schemeClr val="dk1"/>
              </a:solidFill>
            </a:endParaRPr>
          </a:p>
          <a:p>
            <a:pPr marL="457200" lvl="0" indent="-330200" algn="l" rtl="0">
              <a:spcBef>
                <a:spcPts val="0"/>
              </a:spcBef>
              <a:spcAft>
                <a:spcPts val="0"/>
              </a:spcAft>
              <a:buClr>
                <a:schemeClr val="dk1"/>
              </a:buClr>
              <a:buSzPts val="1600"/>
              <a:buChar char="●"/>
            </a:pPr>
            <a:r>
              <a:rPr lang="en-US" sz="1600">
                <a:solidFill>
                  <a:schemeClr val="dk1"/>
                </a:solidFill>
              </a:rPr>
              <a:t>Among the various models tested Decision Trees and Gradient Boosting have shown better results compared to other classification models.</a:t>
            </a:r>
            <a:endParaRPr sz="1600">
              <a:solidFill>
                <a:schemeClr val="dk1"/>
              </a:solidFill>
            </a:endParaRPr>
          </a:p>
          <a:p>
            <a:pPr marL="457200" lvl="0" indent="-330200" algn="l" rtl="0">
              <a:spcBef>
                <a:spcPts val="0"/>
              </a:spcBef>
              <a:spcAft>
                <a:spcPts val="0"/>
              </a:spcAft>
              <a:buClr>
                <a:schemeClr val="dk1"/>
              </a:buClr>
              <a:buSzPts val="1600"/>
              <a:buChar char="●"/>
            </a:pPr>
            <a:r>
              <a:rPr lang="en-US" sz="1600">
                <a:solidFill>
                  <a:schemeClr val="dk1"/>
                </a:solidFill>
              </a:rPr>
              <a:t>The findings from this study could be instrumental in enhancing traffic safety measures and informing emergency response strategies.</a:t>
            </a:r>
            <a:endParaRPr sz="1600">
              <a:solidFill>
                <a:schemeClr val="dk1"/>
              </a:solidFill>
            </a:endParaRPr>
          </a:p>
          <a:p>
            <a:pPr marL="457200" lvl="0" indent="-330200" algn="l" rtl="0">
              <a:spcBef>
                <a:spcPts val="0"/>
              </a:spcBef>
              <a:spcAft>
                <a:spcPts val="0"/>
              </a:spcAft>
              <a:buClr>
                <a:schemeClr val="dk1"/>
              </a:buClr>
              <a:buSzPts val="1600"/>
              <a:buChar char="●"/>
            </a:pPr>
            <a:r>
              <a:rPr lang="en-US" sz="1600">
                <a:solidFill>
                  <a:schemeClr val="dk1"/>
                </a:solidFill>
              </a:rPr>
              <a:t>Continual refinement of the models and integration of more granular data can further improve the predictive power and usefulness of the research.</a:t>
            </a:r>
            <a:endParaRPr sz="22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3"/>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References:</a:t>
            </a:r>
            <a:endParaRPr/>
          </a:p>
        </p:txBody>
      </p:sp>
      <p:sp>
        <p:nvSpPr>
          <p:cNvPr id="261" name="Google Shape;261;p43"/>
          <p:cNvSpPr txBox="1">
            <a:spLocks noGrp="1"/>
          </p:cNvSpPr>
          <p:nvPr>
            <p:ph type="body" idx="1"/>
          </p:nvPr>
        </p:nvSpPr>
        <p:spPr>
          <a:xfrm>
            <a:off x="76725" y="1596675"/>
            <a:ext cx="8520600" cy="3416400"/>
          </a:xfrm>
          <a:prstGeom prst="rect">
            <a:avLst/>
          </a:prstGeom>
          <a:noFill/>
          <a:ln>
            <a:noFill/>
          </a:ln>
        </p:spPr>
        <p:txBody>
          <a:bodyPr spcFirstLastPara="1" wrap="square" lIns="91425" tIns="91425" rIns="91425" bIns="91425" anchor="t" anchorCtr="0">
            <a:noAutofit/>
          </a:bodyPr>
          <a:lstStyle/>
          <a:p>
            <a:pPr marL="457200" lvl="0" indent="-361950" algn="l" rtl="0">
              <a:lnSpc>
                <a:spcPct val="200000"/>
              </a:lnSpc>
              <a:spcBef>
                <a:spcPts val="0"/>
              </a:spcBef>
              <a:spcAft>
                <a:spcPts val="0"/>
              </a:spcAft>
              <a:buSzPts val="2100"/>
              <a:buFont typeface="Times New Roman"/>
              <a:buChar char="●"/>
            </a:pPr>
            <a:r>
              <a:rPr lang="en-US" sz="2100" i="1">
                <a:solidFill>
                  <a:schemeClr val="dk1"/>
                </a:solidFill>
                <a:latin typeface="Times New Roman"/>
                <a:ea typeface="Times New Roman"/>
                <a:cs typeface="Times New Roman"/>
                <a:sym typeface="Times New Roman"/>
              </a:rPr>
              <a:t>1.08 Crash Data Report (detail) - Catalog</a:t>
            </a:r>
            <a:r>
              <a:rPr lang="en-US" sz="2100">
                <a:solidFill>
                  <a:schemeClr val="dk1"/>
                </a:solidFill>
                <a:latin typeface="Times New Roman"/>
                <a:ea typeface="Times New Roman"/>
                <a:cs typeface="Times New Roman"/>
                <a:sym typeface="Times New Roman"/>
              </a:rPr>
              <a:t>. (2023, October 13). </a:t>
            </a:r>
            <a:r>
              <a:rPr lang="en-US" sz="2100" u="sng">
                <a:solidFill>
                  <a:schemeClr val="hlink"/>
                </a:solidFill>
                <a:latin typeface="Times New Roman"/>
                <a:ea typeface="Times New Roman"/>
                <a:cs typeface="Times New Roman"/>
                <a:sym typeface="Times New Roman"/>
                <a:hlinkClick r:id="rId3"/>
              </a:rPr>
              <a:t>https://catalog.data.gov/dataset/1-08-crash-data-report-detail-498c3</a:t>
            </a:r>
            <a:endParaRPr sz="2100" i="1">
              <a:solidFill>
                <a:srgbClr val="262626"/>
              </a:solidFill>
              <a:highlight>
                <a:srgbClr val="FFFFFF"/>
              </a:highlight>
              <a:latin typeface="Times New Roman"/>
              <a:ea typeface="Times New Roman"/>
              <a:cs typeface="Times New Roman"/>
              <a:sym typeface="Times New Roman"/>
            </a:endParaRPr>
          </a:p>
          <a:p>
            <a:pPr marL="457200" lvl="0" indent="-361950" algn="l" rtl="0">
              <a:lnSpc>
                <a:spcPct val="200000"/>
              </a:lnSpc>
              <a:spcBef>
                <a:spcPts val="0"/>
              </a:spcBef>
              <a:spcAft>
                <a:spcPts val="0"/>
              </a:spcAft>
              <a:buSzPts val="2100"/>
              <a:buFont typeface="Times New Roman"/>
              <a:buChar char="●"/>
            </a:pPr>
            <a:r>
              <a:rPr lang="en-US" sz="2100" i="1">
                <a:solidFill>
                  <a:srgbClr val="262626"/>
                </a:solidFill>
                <a:highlight>
                  <a:srgbClr val="FFFFFF"/>
                </a:highlight>
                <a:latin typeface="Times New Roman"/>
                <a:ea typeface="Times New Roman"/>
                <a:cs typeface="Times New Roman"/>
                <a:sym typeface="Times New Roman"/>
              </a:rPr>
              <a:t>DATA 602 Intro to Data Analysis and Machine Learning - Class notes</a:t>
            </a:r>
            <a:endParaRPr sz="1000" i="1">
              <a:solidFill>
                <a:schemeClr val="dk1"/>
              </a:solidFill>
              <a:latin typeface="Times New Roman"/>
              <a:ea typeface="Times New Roman"/>
              <a:cs typeface="Times New Roman"/>
              <a:sym typeface="Times New Roman"/>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44"/>
          <p:cNvSpPr txBox="1"/>
          <p:nvPr/>
        </p:nvSpPr>
        <p:spPr>
          <a:xfrm>
            <a:off x="751425" y="2175750"/>
            <a:ext cx="7937100" cy="270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6000" b="1">
                <a:solidFill>
                  <a:schemeClr val="dk1"/>
                </a:solidFill>
              </a:rPr>
              <a:t>THANK YOU</a:t>
            </a:r>
            <a:endParaRPr sz="6000" b="1">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4"/>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Dataset Overview</a:t>
            </a:r>
            <a:endParaRPr/>
          </a:p>
        </p:txBody>
      </p:sp>
      <p:sp>
        <p:nvSpPr>
          <p:cNvPr id="73" name="Google Shape;73;p4"/>
          <p:cNvSpPr txBox="1">
            <a:spLocks noGrp="1"/>
          </p:cNvSpPr>
          <p:nvPr>
            <p:ph type="body" idx="1"/>
          </p:nvPr>
        </p:nvSpPr>
        <p:spPr>
          <a:xfrm>
            <a:off x="311700" y="1238192"/>
            <a:ext cx="8520600" cy="3716809"/>
          </a:xfrm>
          <a:prstGeom prst="rect">
            <a:avLst/>
          </a:prstGeom>
          <a:noFill/>
          <a:ln>
            <a:noFill/>
          </a:ln>
        </p:spPr>
        <p:txBody>
          <a:bodyPr spcFirstLastPara="1" wrap="square" lIns="91425" tIns="91425" rIns="91425" bIns="91425" anchor="t" anchorCtr="0">
            <a:noAutofit/>
          </a:bodyPr>
          <a:lstStyle/>
          <a:p>
            <a:pPr marL="114300" lvl="0" indent="0" algn="l" rtl="0">
              <a:lnSpc>
                <a:spcPct val="115000"/>
              </a:lnSpc>
              <a:spcBef>
                <a:spcPts val="0"/>
              </a:spcBef>
              <a:spcAft>
                <a:spcPts val="0"/>
              </a:spcAft>
              <a:buSzPts val="1800"/>
              <a:buNone/>
            </a:pPr>
            <a:r>
              <a:rPr lang="en-US" b="0" i="0" u="none" strike="noStrike">
                <a:solidFill>
                  <a:srgbClr val="000000"/>
                </a:solidFill>
                <a:latin typeface="Arial"/>
                <a:ea typeface="Arial"/>
                <a:cs typeface="Arial"/>
                <a:sym typeface="Arial"/>
              </a:rPr>
              <a:t>Data source: </a:t>
            </a:r>
            <a:endParaRPr/>
          </a:p>
          <a:p>
            <a:pPr marL="914400" lvl="1" indent="-317500" algn="l" rtl="0">
              <a:lnSpc>
                <a:spcPct val="115000"/>
              </a:lnSpc>
              <a:spcBef>
                <a:spcPts val="1600"/>
              </a:spcBef>
              <a:spcAft>
                <a:spcPts val="0"/>
              </a:spcAft>
              <a:buSzPts val="1400"/>
              <a:buChar char="○"/>
            </a:pPr>
            <a:r>
              <a:rPr lang="en-US" b="0" i="0" u="sng" strike="noStrike">
                <a:solidFill>
                  <a:srgbClr val="296EAA"/>
                </a:solidFill>
                <a:latin typeface="Arial"/>
                <a:ea typeface="Arial"/>
                <a:cs typeface="Arial"/>
                <a:sym typeface="Arial"/>
                <a:hlinkClick r:id="rId3">
                  <a:extLst>
                    <a:ext uri="{A12FA001-AC4F-418D-AE19-62706E023703}">
                      <ahyp:hlinkClr xmlns:ahyp="http://schemas.microsoft.com/office/drawing/2018/hyperlinkcolor" val="tx"/>
                    </a:ext>
                  </a:extLst>
                </a:hlinkClick>
              </a:rPr>
              <a:t>https://catalog.data.gov/dataset/1-08-crash-data-report-detail-498c3</a:t>
            </a:r>
            <a:endParaRPr b="0" i="0" u="sng" strike="noStrike">
              <a:solidFill>
                <a:srgbClr val="000000"/>
              </a:solidFill>
              <a:latin typeface="Arial"/>
              <a:ea typeface="Arial"/>
              <a:cs typeface="Arial"/>
              <a:sym typeface="Arial"/>
            </a:endParaRPr>
          </a:p>
          <a:p>
            <a:pPr marL="457200" lvl="0" indent="-342900" algn="l" rtl="0">
              <a:lnSpc>
                <a:spcPct val="115000"/>
              </a:lnSpc>
              <a:spcBef>
                <a:spcPts val="0"/>
              </a:spcBef>
              <a:spcAft>
                <a:spcPts val="0"/>
              </a:spcAft>
              <a:buSzPts val="1800"/>
              <a:buChar char="●"/>
            </a:pPr>
            <a:r>
              <a:rPr lang="en-US" b="0" i="0" u="none" strike="noStrike">
                <a:solidFill>
                  <a:srgbClr val="000000"/>
                </a:solidFill>
                <a:latin typeface="Arial"/>
                <a:ea typeface="Arial"/>
                <a:cs typeface="Arial"/>
                <a:sym typeface="Arial"/>
              </a:rPr>
              <a:t>Tempe offers a singular chance for data-driven research in the field of traffic safety, where the difference between accidents and avoidable events is critical. </a:t>
            </a:r>
            <a:endParaRPr/>
          </a:p>
          <a:p>
            <a:pPr marL="457200" lvl="0" indent="-342900" algn="l" rtl="0">
              <a:lnSpc>
                <a:spcPct val="115000"/>
              </a:lnSpc>
              <a:spcBef>
                <a:spcPts val="0"/>
              </a:spcBef>
              <a:spcAft>
                <a:spcPts val="0"/>
              </a:spcAft>
              <a:buSzPts val="1800"/>
              <a:buChar char="●"/>
            </a:pPr>
            <a:r>
              <a:rPr lang="en-US" b="0" i="0" u="none" strike="noStrike">
                <a:solidFill>
                  <a:srgbClr val="000000"/>
                </a:solidFill>
                <a:latin typeface="Arial"/>
                <a:ea typeface="Arial"/>
                <a:cs typeface="Arial"/>
                <a:sym typeface="Arial"/>
              </a:rPr>
              <a:t>This is an enormous dataset that Tempe city gave, which includes information on collisions between cars, bicycles, and pedestrians. </a:t>
            </a:r>
            <a:endParaRPr/>
          </a:p>
          <a:p>
            <a:pPr marL="457200" lvl="0" indent="-342900" algn="l" rtl="0">
              <a:lnSpc>
                <a:spcPct val="115000"/>
              </a:lnSpc>
              <a:spcBef>
                <a:spcPts val="0"/>
              </a:spcBef>
              <a:spcAft>
                <a:spcPts val="0"/>
              </a:spcAft>
              <a:buSzPts val="1800"/>
              <a:buChar char="●"/>
            </a:pPr>
            <a:r>
              <a:rPr lang="en-US" b="0" i="0" u="none" strike="noStrike">
                <a:solidFill>
                  <a:srgbClr val="000000"/>
                </a:solidFill>
                <a:latin typeface="Arial"/>
                <a:ea typeface="Arial"/>
                <a:cs typeface="Arial"/>
                <a:sym typeface="Arial"/>
              </a:rPr>
              <a:t>The dataset classifies these occurrences according to severity, with an emphasis on fatal and serious injuries, in addition to defining the kind and location of these incidents.</a:t>
            </a:r>
            <a:endParaRPr/>
          </a:p>
          <a:p>
            <a:pPr marL="457200" lvl="0" indent="-228600" algn="l" rtl="0">
              <a:lnSpc>
                <a:spcPct val="115000"/>
              </a:lnSpc>
              <a:spcBef>
                <a:spcPts val="0"/>
              </a:spcBef>
              <a:spcAft>
                <a:spcPts val="0"/>
              </a:spcAft>
              <a:buSzPts val="1800"/>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5"/>
          <p:cNvSpPr txBox="1">
            <a:spLocks noGrp="1"/>
          </p:cNvSpPr>
          <p:nvPr>
            <p:ph type="title"/>
          </p:nvPr>
        </p:nvSpPr>
        <p:spPr>
          <a:xfrm>
            <a:off x="311700" y="48440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Columns Description</a:t>
            </a:r>
            <a:endParaRPr/>
          </a:p>
        </p:txBody>
      </p:sp>
      <p:sp>
        <p:nvSpPr>
          <p:cNvPr id="79" name="Google Shape;79;p5"/>
          <p:cNvSpPr txBox="1">
            <a:spLocks noGrp="1"/>
          </p:cNvSpPr>
          <p:nvPr>
            <p:ph type="body" idx="1"/>
          </p:nvPr>
        </p:nvSpPr>
        <p:spPr>
          <a:xfrm>
            <a:off x="311700" y="1005876"/>
            <a:ext cx="8520600" cy="40419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US" sz="1200">
                <a:solidFill>
                  <a:schemeClr val="dk1"/>
                </a:solidFill>
                <a:latin typeface="Arial"/>
                <a:ea typeface="Arial"/>
                <a:cs typeface="Arial"/>
                <a:sym typeface="Arial"/>
              </a:rPr>
              <a:t>X, Y (Latitude, Longitude): These columns represent the geographical coordinates of the crash site.</a:t>
            </a:r>
            <a:endParaRPr/>
          </a:p>
          <a:p>
            <a:pPr marL="457200" lvl="0" indent="-228600" algn="l" rtl="0">
              <a:lnSpc>
                <a:spcPct val="115000"/>
              </a:lnSpc>
              <a:spcBef>
                <a:spcPts val="0"/>
              </a:spcBef>
              <a:spcAft>
                <a:spcPts val="0"/>
              </a:spcAft>
              <a:buSzPts val="1800"/>
              <a:buNone/>
            </a:pPr>
            <a:endParaRPr sz="1200">
              <a:solidFill>
                <a:schemeClr val="dk1"/>
              </a:solidFill>
              <a:latin typeface="Arial"/>
              <a:ea typeface="Arial"/>
              <a:cs typeface="Arial"/>
              <a:sym typeface="Arial"/>
            </a:endParaRPr>
          </a:p>
          <a:p>
            <a:pPr marL="457200" lvl="0" indent="-342900" algn="l" rtl="0">
              <a:lnSpc>
                <a:spcPct val="115000"/>
              </a:lnSpc>
              <a:spcBef>
                <a:spcPts val="0"/>
              </a:spcBef>
              <a:spcAft>
                <a:spcPts val="0"/>
              </a:spcAft>
              <a:buSzPts val="1800"/>
              <a:buChar char="●"/>
            </a:pPr>
            <a:r>
              <a:rPr lang="en-US" sz="1200">
                <a:solidFill>
                  <a:schemeClr val="dk1"/>
                </a:solidFill>
                <a:latin typeface="Arial"/>
                <a:ea typeface="Arial"/>
                <a:cs typeface="Arial"/>
                <a:sym typeface="Arial"/>
              </a:rPr>
              <a:t>OBJECTID, IncidentId: Unique identifiers for each crash incident.</a:t>
            </a:r>
            <a:endParaRPr/>
          </a:p>
          <a:p>
            <a:pPr marL="457200" lvl="0" indent="-228600" algn="l" rtl="0">
              <a:lnSpc>
                <a:spcPct val="115000"/>
              </a:lnSpc>
              <a:spcBef>
                <a:spcPts val="0"/>
              </a:spcBef>
              <a:spcAft>
                <a:spcPts val="0"/>
              </a:spcAft>
              <a:buSzPts val="1800"/>
              <a:buNone/>
            </a:pPr>
            <a:endParaRPr sz="1200">
              <a:solidFill>
                <a:schemeClr val="dk1"/>
              </a:solidFill>
              <a:latin typeface="Arial"/>
              <a:ea typeface="Arial"/>
              <a:cs typeface="Arial"/>
              <a:sym typeface="Arial"/>
            </a:endParaRPr>
          </a:p>
          <a:p>
            <a:pPr marL="457200" lvl="0" indent="-342900" algn="l" rtl="0">
              <a:lnSpc>
                <a:spcPct val="115000"/>
              </a:lnSpc>
              <a:spcBef>
                <a:spcPts val="0"/>
              </a:spcBef>
              <a:spcAft>
                <a:spcPts val="0"/>
              </a:spcAft>
              <a:buSzPts val="1800"/>
              <a:buChar char="●"/>
            </a:pPr>
            <a:r>
              <a:rPr lang="en-US" sz="1200">
                <a:solidFill>
                  <a:schemeClr val="dk1"/>
                </a:solidFill>
                <a:latin typeface="Arial"/>
                <a:ea typeface="Arial"/>
                <a:cs typeface="Arial"/>
                <a:sym typeface="Arial"/>
              </a:rPr>
              <a:t>DateTime: The date and time when the crash occurred.</a:t>
            </a:r>
            <a:endParaRPr/>
          </a:p>
          <a:p>
            <a:pPr marL="457200" lvl="0" indent="-228600" algn="l" rtl="0">
              <a:lnSpc>
                <a:spcPct val="115000"/>
              </a:lnSpc>
              <a:spcBef>
                <a:spcPts val="0"/>
              </a:spcBef>
              <a:spcAft>
                <a:spcPts val="0"/>
              </a:spcAft>
              <a:buSzPts val="1800"/>
              <a:buNone/>
            </a:pPr>
            <a:endParaRPr sz="1200">
              <a:solidFill>
                <a:schemeClr val="dk1"/>
              </a:solidFill>
              <a:latin typeface="Arial"/>
              <a:ea typeface="Arial"/>
              <a:cs typeface="Arial"/>
              <a:sym typeface="Arial"/>
            </a:endParaRPr>
          </a:p>
          <a:p>
            <a:pPr marL="457200" lvl="0" indent="-342900" algn="l" rtl="0">
              <a:lnSpc>
                <a:spcPct val="115000"/>
              </a:lnSpc>
              <a:spcBef>
                <a:spcPts val="0"/>
              </a:spcBef>
              <a:spcAft>
                <a:spcPts val="0"/>
              </a:spcAft>
              <a:buSzPts val="1800"/>
              <a:buChar char="●"/>
            </a:pPr>
            <a:r>
              <a:rPr lang="en-US" sz="1200">
                <a:solidFill>
                  <a:schemeClr val="dk1"/>
                </a:solidFill>
                <a:latin typeface="Arial"/>
                <a:ea typeface="Arial"/>
                <a:cs typeface="Arial"/>
                <a:sym typeface="Arial"/>
              </a:rPr>
              <a:t>Year: The year of the crash.</a:t>
            </a:r>
            <a:endParaRPr/>
          </a:p>
          <a:p>
            <a:pPr marL="457200" lvl="0" indent="-228600" algn="l" rtl="0">
              <a:lnSpc>
                <a:spcPct val="115000"/>
              </a:lnSpc>
              <a:spcBef>
                <a:spcPts val="0"/>
              </a:spcBef>
              <a:spcAft>
                <a:spcPts val="0"/>
              </a:spcAft>
              <a:buSzPts val="1800"/>
              <a:buNone/>
            </a:pPr>
            <a:endParaRPr sz="1200">
              <a:solidFill>
                <a:schemeClr val="dk1"/>
              </a:solidFill>
              <a:latin typeface="Arial"/>
              <a:ea typeface="Arial"/>
              <a:cs typeface="Arial"/>
              <a:sym typeface="Arial"/>
            </a:endParaRPr>
          </a:p>
          <a:p>
            <a:pPr marL="457200" lvl="0" indent="-342900" algn="l" rtl="0">
              <a:lnSpc>
                <a:spcPct val="115000"/>
              </a:lnSpc>
              <a:spcBef>
                <a:spcPts val="0"/>
              </a:spcBef>
              <a:spcAft>
                <a:spcPts val="0"/>
              </a:spcAft>
              <a:buSzPts val="1800"/>
              <a:buChar char="●"/>
            </a:pPr>
            <a:r>
              <a:rPr lang="en-US" sz="1200">
                <a:solidFill>
                  <a:schemeClr val="dk1"/>
                </a:solidFill>
                <a:latin typeface="Arial"/>
                <a:ea typeface="Arial"/>
                <a:cs typeface="Arial"/>
                <a:sym typeface="Arial"/>
              </a:rPr>
              <a:t>StreetName, CrossStreet: Names of the streets where the crash occurred.</a:t>
            </a:r>
            <a:endParaRPr/>
          </a:p>
          <a:p>
            <a:pPr marL="457200" lvl="0" indent="-228600" algn="l" rtl="0">
              <a:lnSpc>
                <a:spcPct val="115000"/>
              </a:lnSpc>
              <a:spcBef>
                <a:spcPts val="0"/>
              </a:spcBef>
              <a:spcAft>
                <a:spcPts val="0"/>
              </a:spcAft>
              <a:buSzPts val="1800"/>
              <a:buNone/>
            </a:pPr>
            <a:endParaRPr sz="1200">
              <a:solidFill>
                <a:schemeClr val="dk1"/>
              </a:solidFill>
              <a:latin typeface="Arial"/>
              <a:ea typeface="Arial"/>
              <a:cs typeface="Arial"/>
              <a:sym typeface="Arial"/>
            </a:endParaRPr>
          </a:p>
          <a:p>
            <a:pPr marL="457200" lvl="0" indent="-342900" algn="l" rtl="0">
              <a:lnSpc>
                <a:spcPct val="115000"/>
              </a:lnSpc>
              <a:spcBef>
                <a:spcPts val="0"/>
              </a:spcBef>
              <a:spcAft>
                <a:spcPts val="0"/>
              </a:spcAft>
              <a:buSzPts val="1800"/>
              <a:buChar char="●"/>
            </a:pPr>
            <a:r>
              <a:rPr lang="en-US" sz="1200">
                <a:solidFill>
                  <a:schemeClr val="dk1"/>
                </a:solidFill>
                <a:latin typeface="Arial"/>
                <a:ea typeface="Arial"/>
                <a:cs typeface="Arial"/>
                <a:sym typeface="Arial"/>
              </a:rPr>
              <a:t>Distance: The distance related to the junction or reference point.</a:t>
            </a:r>
            <a:endParaRPr/>
          </a:p>
          <a:p>
            <a:pPr marL="457200" lvl="0" indent="-228600" algn="l" rtl="0">
              <a:lnSpc>
                <a:spcPct val="115000"/>
              </a:lnSpc>
              <a:spcBef>
                <a:spcPts val="0"/>
              </a:spcBef>
              <a:spcAft>
                <a:spcPts val="0"/>
              </a:spcAft>
              <a:buSzPts val="1800"/>
              <a:buNone/>
            </a:pPr>
            <a:endParaRPr sz="1200">
              <a:solidFill>
                <a:schemeClr val="dk1"/>
              </a:solidFill>
              <a:latin typeface="Arial"/>
              <a:ea typeface="Arial"/>
              <a:cs typeface="Arial"/>
              <a:sym typeface="Arial"/>
            </a:endParaRPr>
          </a:p>
          <a:p>
            <a:pPr marL="457200" lvl="0" indent="-342900" algn="l" rtl="0">
              <a:lnSpc>
                <a:spcPct val="115000"/>
              </a:lnSpc>
              <a:spcBef>
                <a:spcPts val="0"/>
              </a:spcBef>
              <a:spcAft>
                <a:spcPts val="0"/>
              </a:spcAft>
              <a:buSzPts val="1800"/>
              <a:buChar char="●"/>
            </a:pPr>
            <a:r>
              <a:rPr lang="en-US" sz="1200">
                <a:solidFill>
                  <a:schemeClr val="dk1"/>
                </a:solidFill>
                <a:latin typeface="Arial"/>
                <a:ea typeface="Arial"/>
                <a:cs typeface="Arial"/>
                <a:sym typeface="Arial"/>
              </a:rPr>
              <a:t>JunctionRelation: Describes the relation of the crash to a junction.</a:t>
            </a:r>
            <a:endParaRPr/>
          </a:p>
          <a:p>
            <a:pPr marL="457200" lvl="0" indent="-228600" algn="l" rtl="0">
              <a:lnSpc>
                <a:spcPct val="115000"/>
              </a:lnSpc>
              <a:spcBef>
                <a:spcPts val="0"/>
              </a:spcBef>
              <a:spcAft>
                <a:spcPts val="0"/>
              </a:spcAft>
              <a:buSzPts val="1800"/>
              <a:buNone/>
            </a:pPr>
            <a:endParaRPr sz="1200">
              <a:solidFill>
                <a:schemeClr val="dk1"/>
              </a:solidFill>
              <a:latin typeface="Arial"/>
              <a:ea typeface="Arial"/>
              <a:cs typeface="Arial"/>
              <a:sym typeface="Arial"/>
            </a:endParaRPr>
          </a:p>
          <a:p>
            <a:pPr marL="457200" lvl="0" indent="-342900" algn="l" rtl="0">
              <a:lnSpc>
                <a:spcPct val="115000"/>
              </a:lnSpc>
              <a:spcBef>
                <a:spcPts val="0"/>
              </a:spcBef>
              <a:spcAft>
                <a:spcPts val="0"/>
              </a:spcAft>
              <a:buSzPts val="1800"/>
              <a:buChar char="●"/>
            </a:pPr>
            <a:r>
              <a:rPr lang="en-US" sz="1200">
                <a:solidFill>
                  <a:schemeClr val="dk1"/>
                </a:solidFill>
                <a:latin typeface="Arial"/>
                <a:ea typeface="Arial"/>
                <a:cs typeface="Arial"/>
                <a:sym typeface="Arial"/>
              </a:rPr>
              <a:t>Totalinjuries, Totalfatalities: Counts of injuries and fatalities in the crash.</a:t>
            </a:r>
            <a:endParaRPr/>
          </a:p>
          <a:p>
            <a:pPr marL="457200" lvl="0" indent="-228600" algn="l" rtl="0">
              <a:lnSpc>
                <a:spcPct val="115000"/>
              </a:lnSpc>
              <a:spcBef>
                <a:spcPts val="0"/>
              </a:spcBef>
              <a:spcAft>
                <a:spcPts val="0"/>
              </a:spcAft>
              <a:buSzPts val="1800"/>
              <a:buNone/>
            </a:pPr>
            <a:endParaRPr sz="1200">
              <a:solidFill>
                <a:schemeClr val="dk1"/>
              </a:solidFill>
              <a:latin typeface="Arial"/>
              <a:ea typeface="Arial"/>
              <a:cs typeface="Arial"/>
              <a:sym typeface="Arial"/>
            </a:endParaRPr>
          </a:p>
          <a:p>
            <a:pPr marL="457200" lvl="0" indent="-342900" algn="l" rtl="0">
              <a:lnSpc>
                <a:spcPct val="115000"/>
              </a:lnSpc>
              <a:spcBef>
                <a:spcPts val="0"/>
              </a:spcBef>
              <a:spcAft>
                <a:spcPts val="0"/>
              </a:spcAft>
              <a:buSzPts val="1800"/>
              <a:buChar char="●"/>
            </a:pPr>
            <a:r>
              <a:rPr lang="en-US" sz="1200">
                <a:solidFill>
                  <a:schemeClr val="dk1"/>
                </a:solidFill>
                <a:latin typeface="Arial"/>
                <a:ea typeface="Arial"/>
                <a:cs typeface="Arial"/>
                <a:sym typeface="Arial"/>
              </a:rPr>
              <a:t>Injuryseverity: The severity level of injuries sustained.</a:t>
            </a:r>
            <a:endParaRPr/>
          </a:p>
          <a:p>
            <a:pPr marL="457200" lvl="0" indent="-228600" algn="l" rtl="0">
              <a:lnSpc>
                <a:spcPct val="115000"/>
              </a:lnSpc>
              <a:spcBef>
                <a:spcPts val="0"/>
              </a:spcBef>
              <a:spcAft>
                <a:spcPts val="0"/>
              </a:spcAft>
              <a:buSzPts val="1800"/>
              <a:buNone/>
            </a:pP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6"/>
          <p:cNvSpPr txBox="1">
            <a:spLocks noGrp="1"/>
          </p:cNvSpPr>
          <p:nvPr>
            <p:ph type="body" idx="1"/>
          </p:nvPr>
        </p:nvSpPr>
        <p:spPr>
          <a:xfrm>
            <a:off x="176800" y="409050"/>
            <a:ext cx="8520600" cy="4734600"/>
          </a:xfrm>
          <a:prstGeom prst="rect">
            <a:avLst/>
          </a:prstGeom>
          <a:noFill/>
          <a:ln>
            <a:noFill/>
          </a:ln>
        </p:spPr>
        <p:txBody>
          <a:bodyPr spcFirstLastPara="1" wrap="square" lIns="91425" tIns="91425" rIns="91425" bIns="91425" anchor="t" anchorCtr="0">
            <a:noAutofit/>
          </a:bodyPr>
          <a:lstStyle/>
          <a:p>
            <a:pPr marL="114300" lvl="0" indent="0" algn="l" rtl="0">
              <a:lnSpc>
                <a:spcPct val="115000"/>
              </a:lnSpc>
              <a:spcBef>
                <a:spcPts val="0"/>
              </a:spcBef>
              <a:spcAft>
                <a:spcPts val="0"/>
              </a:spcAft>
              <a:buSzPts val="1800"/>
              <a:buNone/>
            </a:pPr>
            <a:endParaRPr sz="1000">
              <a:solidFill>
                <a:schemeClr val="dk1"/>
              </a:solidFill>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Char char="●"/>
            </a:pPr>
            <a:r>
              <a:rPr lang="en-US" sz="1000">
                <a:solidFill>
                  <a:schemeClr val="dk1"/>
                </a:solidFill>
                <a:latin typeface="Arial"/>
                <a:ea typeface="Arial"/>
                <a:cs typeface="Arial"/>
                <a:sym typeface="Arial"/>
              </a:rPr>
              <a:t>Collisionmanner: How the collision occurred (e.g., rear-end, side-swipe).</a:t>
            </a:r>
            <a:endParaRPr sz="1600"/>
          </a:p>
          <a:p>
            <a:pPr marL="457200" lvl="0" indent="-228600" algn="l" rtl="0">
              <a:lnSpc>
                <a:spcPct val="115000"/>
              </a:lnSpc>
              <a:spcBef>
                <a:spcPts val="0"/>
              </a:spcBef>
              <a:spcAft>
                <a:spcPts val="0"/>
              </a:spcAft>
              <a:buSzPts val="1800"/>
              <a:buNone/>
            </a:pPr>
            <a:endParaRPr sz="1000">
              <a:solidFill>
                <a:schemeClr val="dk1"/>
              </a:solidFill>
              <a:latin typeface="Arial"/>
              <a:ea typeface="Arial"/>
              <a:cs typeface="Arial"/>
              <a:sym typeface="Arial"/>
            </a:endParaRPr>
          </a:p>
          <a:p>
            <a:pPr marL="457200" lvl="0" indent="-330200" algn="l" rtl="0">
              <a:lnSpc>
                <a:spcPct val="115000"/>
              </a:lnSpc>
              <a:spcBef>
                <a:spcPts val="0"/>
              </a:spcBef>
              <a:spcAft>
                <a:spcPts val="0"/>
              </a:spcAft>
              <a:buSzPts val="1600"/>
              <a:buChar char="●"/>
            </a:pPr>
            <a:r>
              <a:rPr lang="en-US" sz="1000">
                <a:solidFill>
                  <a:schemeClr val="dk1"/>
                </a:solidFill>
                <a:latin typeface="Arial"/>
                <a:ea typeface="Arial"/>
                <a:cs typeface="Arial"/>
                <a:sym typeface="Arial"/>
              </a:rPr>
              <a:t>Lightcondition: The light conditions at the time of the crash (e.g., daylight, dark).</a:t>
            </a:r>
            <a:endParaRPr sz="1600"/>
          </a:p>
          <a:p>
            <a:pPr marL="457200" lvl="0" indent="-228600" algn="l" rtl="0">
              <a:lnSpc>
                <a:spcPct val="115000"/>
              </a:lnSpc>
              <a:spcBef>
                <a:spcPts val="0"/>
              </a:spcBef>
              <a:spcAft>
                <a:spcPts val="0"/>
              </a:spcAft>
              <a:buSzPts val="1800"/>
              <a:buNone/>
            </a:pPr>
            <a:endParaRPr sz="1000">
              <a:solidFill>
                <a:schemeClr val="dk1"/>
              </a:solidFill>
              <a:latin typeface="Arial"/>
              <a:ea typeface="Arial"/>
              <a:cs typeface="Arial"/>
              <a:sym typeface="Arial"/>
            </a:endParaRPr>
          </a:p>
          <a:p>
            <a:pPr marL="457200" lvl="0" indent="-330200" algn="l" rtl="0">
              <a:lnSpc>
                <a:spcPct val="115000"/>
              </a:lnSpc>
              <a:spcBef>
                <a:spcPts val="0"/>
              </a:spcBef>
              <a:spcAft>
                <a:spcPts val="0"/>
              </a:spcAft>
              <a:buSzPts val="1600"/>
              <a:buChar char="●"/>
            </a:pPr>
            <a:r>
              <a:rPr lang="en-US" sz="1000">
                <a:solidFill>
                  <a:schemeClr val="dk1"/>
                </a:solidFill>
                <a:latin typeface="Arial"/>
                <a:ea typeface="Arial"/>
                <a:cs typeface="Arial"/>
                <a:sym typeface="Arial"/>
              </a:rPr>
              <a:t>Weather, SurfaceCondition: Weather conditions and state of the road surface at the time of the crash.</a:t>
            </a:r>
            <a:endParaRPr sz="1600"/>
          </a:p>
          <a:p>
            <a:pPr marL="457200" lvl="0" indent="-228600" algn="l" rtl="0">
              <a:lnSpc>
                <a:spcPct val="115000"/>
              </a:lnSpc>
              <a:spcBef>
                <a:spcPts val="0"/>
              </a:spcBef>
              <a:spcAft>
                <a:spcPts val="0"/>
              </a:spcAft>
              <a:buSzPts val="1800"/>
              <a:buNone/>
            </a:pPr>
            <a:endParaRPr sz="1000">
              <a:solidFill>
                <a:schemeClr val="dk1"/>
              </a:solidFill>
              <a:latin typeface="Arial"/>
              <a:ea typeface="Arial"/>
              <a:cs typeface="Arial"/>
              <a:sym typeface="Arial"/>
            </a:endParaRPr>
          </a:p>
          <a:p>
            <a:pPr marL="457200" lvl="0" indent="-330200" algn="l" rtl="0">
              <a:lnSpc>
                <a:spcPct val="115000"/>
              </a:lnSpc>
              <a:spcBef>
                <a:spcPts val="0"/>
              </a:spcBef>
              <a:spcAft>
                <a:spcPts val="0"/>
              </a:spcAft>
              <a:buSzPts val="1600"/>
              <a:buChar char="●"/>
            </a:pPr>
            <a:r>
              <a:rPr lang="en-US" sz="1000">
                <a:solidFill>
                  <a:schemeClr val="dk1"/>
                </a:solidFill>
                <a:latin typeface="Arial"/>
                <a:ea typeface="Arial"/>
                <a:cs typeface="Arial"/>
                <a:sym typeface="Arial"/>
              </a:rPr>
              <a:t>Unittype_One, Unittype_Two: Types of units involved in the crash (e.g., vehicle, bicycle).</a:t>
            </a:r>
            <a:endParaRPr sz="1600"/>
          </a:p>
          <a:p>
            <a:pPr marL="457200" lvl="0" indent="-228600" algn="l" rtl="0">
              <a:lnSpc>
                <a:spcPct val="115000"/>
              </a:lnSpc>
              <a:spcBef>
                <a:spcPts val="0"/>
              </a:spcBef>
              <a:spcAft>
                <a:spcPts val="0"/>
              </a:spcAft>
              <a:buSzPts val="1800"/>
              <a:buNone/>
            </a:pPr>
            <a:endParaRPr sz="1000">
              <a:solidFill>
                <a:schemeClr val="dk1"/>
              </a:solidFill>
              <a:latin typeface="Arial"/>
              <a:ea typeface="Arial"/>
              <a:cs typeface="Arial"/>
              <a:sym typeface="Arial"/>
            </a:endParaRPr>
          </a:p>
          <a:p>
            <a:pPr marL="457200" lvl="0" indent="-330200" algn="l" rtl="0">
              <a:lnSpc>
                <a:spcPct val="115000"/>
              </a:lnSpc>
              <a:spcBef>
                <a:spcPts val="0"/>
              </a:spcBef>
              <a:spcAft>
                <a:spcPts val="0"/>
              </a:spcAft>
              <a:buSzPts val="1600"/>
              <a:buChar char="●"/>
            </a:pPr>
            <a:r>
              <a:rPr lang="en-US" sz="1000">
                <a:solidFill>
                  <a:schemeClr val="dk1"/>
                </a:solidFill>
                <a:latin typeface="Arial"/>
                <a:ea typeface="Arial"/>
                <a:cs typeface="Arial"/>
                <a:sym typeface="Arial"/>
              </a:rPr>
              <a:t>Age_Drv1, Age_Drv2: Ages of the drivers involved.</a:t>
            </a:r>
            <a:endParaRPr sz="1600"/>
          </a:p>
          <a:p>
            <a:pPr marL="457200" lvl="0" indent="-228600" algn="l" rtl="0">
              <a:lnSpc>
                <a:spcPct val="115000"/>
              </a:lnSpc>
              <a:spcBef>
                <a:spcPts val="0"/>
              </a:spcBef>
              <a:spcAft>
                <a:spcPts val="0"/>
              </a:spcAft>
              <a:buSzPts val="1800"/>
              <a:buNone/>
            </a:pPr>
            <a:endParaRPr sz="1000">
              <a:solidFill>
                <a:schemeClr val="dk1"/>
              </a:solidFill>
              <a:latin typeface="Arial"/>
              <a:ea typeface="Arial"/>
              <a:cs typeface="Arial"/>
              <a:sym typeface="Arial"/>
            </a:endParaRPr>
          </a:p>
          <a:p>
            <a:pPr marL="457200" lvl="0" indent="-330200" algn="l" rtl="0">
              <a:lnSpc>
                <a:spcPct val="115000"/>
              </a:lnSpc>
              <a:spcBef>
                <a:spcPts val="0"/>
              </a:spcBef>
              <a:spcAft>
                <a:spcPts val="0"/>
              </a:spcAft>
              <a:buSzPts val="1600"/>
              <a:buChar char="●"/>
            </a:pPr>
            <a:r>
              <a:rPr lang="en-US" sz="1000">
                <a:solidFill>
                  <a:schemeClr val="dk1"/>
                </a:solidFill>
                <a:latin typeface="Arial"/>
                <a:ea typeface="Arial"/>
                <a:cs typeface="Arial"/>
                <a:sym typeface="Arial"/>
              </a:rPr>
              <a:t>Gender_Drv1, Gender_Drv2: Genders of the drivers.</a:t>
            </a:r>
            <a:endParaRPr sz="1600"/>
          </a:p>
          <a:p>
            <a:pPr marL="457200" lvl="0" indent="-228600" algn="l" rtl="0">
              <a:lnSpc>
                <a:spcPct val="115000"/>
              </a:lnSpc>
              <a:spcBef>
                <a:spcPts val="0"/>
              </a:spcBef>
              <a:spcAft>
                <a:spcPts val="0"/>
              </a:spcAft>
              <a:buSzPts val="1800"/>
              <a:buNone/>
            </a:pPr>
            <a:endParaRPr sz="1000">
              <a:solidFill>
                <a:schemeClr val="dk1"/>
              </a:solidFill>
              <a:latin typeface="Arial"/>
              <a:ea typeface="Arial"/>
              <a:cs typeface="Arial"/>
              <a:sym typeface="Arial"/>
            </a:endParaRPr>
          </a:p>
          <a:p>
            <a:pPr marL="457200" lvl="0" indent="-330200" algn="l" rtl="0">
              <a:lnSpc>
                <a:spcPct val="115000"/>
              </a:lnSpc>
              <a:spcBef>
                <a:spcPts val="0"/>
              </a:spcBef>
              <a:spcAft>
                <a:spcPts val="0"/>
              </a:spcAft>
              <a:buSzPts val="1600"/>
              <a:buChar char="●"/>
            </a:pPr>
            <a:r>
              <a:rPr lang="en-US" sz="1000">
                <a:solidFill>
                  <a:schemeClr val="dk1"/>
                </a:solidFill>
                <a:latin typeface="Arial"/>
                <a:ea typeface="Arial"/>
                <a:cs typeface="Arial"/>
                <a:sym typeface="Arial"/>
              </a:rPr>
              <a:t>Traveldirection_One, Traveldirection_Two: Travel directions of the units involved.</a:t>
            </a:r>
            <a:endParaRPr sz="1600"/>
          </a:p>
          <a:p>
            <a:pPr marL="457200" lvl="0" indent="-228600" algn="l" rtl="0">
              <a:lnSpc>
                <a:spcPct val="115000"/>
              </a:lnSpc>
              <a:spcBef>
                <a:spcPts val="0"/>
              </a:spcBef>
              <a:spcAft>
                <a:spcPts val="0"/>
              </a:spcAft>
              <a:buSzPts val="1800"/>
              <a:buNone/>
            </a:pPr>
            <a:endParaRPr sz="1000">
              <a:solidFill>
                <a:schemeClr val="dk1"/>
              </a:solidFill>
              <a:latin typeface="Arial"/>
              <a:ea typeface="Arial"/>
              <a:cs typeface="Arial"/>
              <a:sym typeface="Arial"/>
            </a:endParaRPr>
          </a:p>
          <a:p>
            <a:pPr marL="457200" lvl="0" indent="-330200" algn="l" rtl="0">
              <a:lnSpc>
                <a:spcPct val="115000"/>
              </a:lnSpc>
              <a:spcBef>
                <a:spcPts val="0"/>
              </a:spcBef>
              <a:spcAft>
                <a:spcPts val="0"/>
              </a:spcAft>
              <a:buSzPts val="1600"/>
              <a:buChar char="●"/>
            </a:pPr>
            <a:r>
              <a:rPr lang="en-US" sz="1000">
                <a:solidFill>
                  <a:schemeClr val="dk1"/>
                </a:solidFill>
                <a:latin typeface="Arial"/>
                <a:ea typeface="Arial"/>
                <a:cs typeface="Arial"/>
                <a:sym typeface="Arial"/>
              </a:rPr>
              <a:t>Unitaction_One, Unitaction_Two: Actions of the units at the time of the crash.</a:t>
            </a:r>
            <a:endParaRPr sz="1600"/>
          </a:p>
          <a:p>
            <a:pPr marL="457200" lvl="0" indent="-228600" algn="l" rtl="0">
              <a:lnSpc>
                <a:spcPct val="115000"/>
              </a:lnSpc>
              <a:spcBef>
                <a:spcPts val="0"/>
              </a:spcBef>
              <a:spcAft>
                <a:spcPts val="0"/>
              </a:spcAft>
              <a:buSzPts val="1800"/>
              <a:buNone/>
            </a:pPr>
            <a:endParaRPr sz="1000">
              <a:solidFill>
                <a:schemeClr val="dk1"/>
              </a:solidFill>
              <a:latin typeface="Arial"/>
              <a:ea typeface="Arial"/>
              <a:cs typeface="Arial"/>
              <a:sym typeface="Arial"/>
            </a:endParaRPr>
          </a:p>
          <a:p>
            <a:pPr marL="457200" lvl="0" indent="-330200" algn="l" rtl="0">
              <a:lnSpc>
                <a:spcPct val="115000"/>
              </a:lnSpc>
              <a:spcBef>
                <a:spcPts val="0"/>
              </a:spcBef>
              <a:spcAft>
                <a:spcPts val="0"/>
              </a:spcAft>
              <a:buSzPts val="1600"/>
              <a:buChar char="●"/>
            </a:pPr>
            <a:r>
              <a:rPr lang="en-US" sz="1000">
                <a:solidFill>
                  <a:schemeClr val="dk1"/>
                </a:solidFill>
                <a:latin typeface="Arial"/>
                <a:ea typeface="Arial"/>
                <a:cs typeface="Arial"/>
                <a:sym typeface="Arial"/>
              </a:rPr>
              <a:t>Violation1_Drv1, Violation1_Drv2: Any traffic violations by the drivers.</a:t>
            </a:r>
            <a:endParaRPr sz="1600"/>
          </a:p>
          <a:p>
            <a:pPr marL="457200" lvl="0" indent="-228600" algn="l" rtl="0">
              <a:lnSpc>
                <a:spcPct val="115000"/>
              </a:lnSpc>
              <a:spcBef>
                <a:spcPts val="0"/>
              </a:spcBef>
              <a:spcAft>
                <a:spcPts val="0"/>
              </a:spcAft>
              <a:buSzPts val="1800"/>
              <a:buNone/>
            </a:pPr>
            <a:endParaRPr sz="1000">
              <a:solidFill>
                <a:schemeClr val="dk1"/>
              </a:solidFill>
              <a:latin typeface="Arial"/>
              <a:ea typeface="Arial"/>
              <a:cs typeface="Arial"/>
              <a:sym typeface="Arial"/>
            </a:endParaRPr>
          </a:p>
          <a:p>
            <a:pPr marL="457200" lvl="0" indent="-330200" algn="l" rtl="0">
              <a:lnSpc>
                <a:spcPct val="115000"/>
              </a:lnSpc>
              <a:spcBef>
                <a:spcPts val="0"/>
              </a:spcBef>
              <a:spcAft>
                <a:spcPts val="0"/>
              </a:spcAft>
              <a:buSzPts val="1600"/>
              <a:buChar char="●"/>
            </a:pPr>
            <a:r>
              <a:rPr lang="en-US" sz="1000">
                <a:solidFill>
                  <a:schemeClr val="dk1"/>
                </a:solidFill>
                <a:latin typeface="Arial"/>
                <a:ea typeface="Arial"/>
                <a:cs typeface="Arial"/>
                <a:sym typeface="Arial"/>
              </a:rPr>
              <a:t>AlcoholUse_Drv1, AlcoholUse_Drv2, DrugUse_Drv1, DrugUse_Drv2: Indicators of alcohol or drug use by the drivers.</a:t>
            </a:r>
            <a:endParaRPr sz="1600"/>
          </a:p>
          <a:p>
            <a:pPr marL="457200" lvl="0" indent="-228600" algn="l" rtl="0">
              <a:lnSpc>
                <a:spcPct val="115000"/>
              </a:lnSpc>
              <a:spcBef>
                <a:spcPts val="0"/>
              </a:spcBef>
              <a:spcAft>
                <a:spcPts val="0"/>
              </a:spcAft>
              <a:buSzPts val="1800"/>
              <a:buNone/>
            </a:pPr>
            <a:endParaRPr sz="1000">
              <a:solidFill>
                <a:schemeClr val="dk1"/>
              </a:solidFill>
              <a:latin typeface="Arial"/>
              <a:ea typeface="Arial"/>
              <a:cs typeface="Arial"/>
              <a:sym typeface="Arial"/>
            </a:endParaRPr>
          </a:p>
          <a:p>
            <a:pPr marL="457200" lvl="0" indent="-228600" algn="l" rtl="0">
              <a:lnSpc>
                <a:spcPct val="115000"/>
              </a:lnSpc>
              <a:spcBef>
                <a:spcPts val="0"/>
              </a:spcBef>
              <a:spcAft>
                <a:spcPts val="0"/>
              </a:spcAft>
              <a:buSzPts val="1800"/>
              <a:buNone/>
            </a:pPr>
            <a:endParaRPr sz="1000">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7"/>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Data Preprocessing</a:t>
            </a:r>
            <a:endParaRPr/>
          </a:p>
        </p:txBody>
      </p:sp>
      <p:sp>
        <p:nvSpPr>
          <p:cNvPr id="90" name="Google Shape;90;p7"/>
          <p:cNvSpPr txBox="1">
            <a:spLocks noGrp="1"/>
          </p:cNvSpPr>
          <p:nvPr>
            <p:ph type="body" idx="1"/>
          </p:nvPr>
        </p:nvSpPr>
        <p:spPr>
          <a:xfrm>
            <a:off x="311700" y="1364857"/>
            <a:ext cx="8520600" cy="34164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US">
                <a:solidFill>
                  <a:schemeClr val="dk1"/>
                </a:solidFill>
              </a:rPr>
              <a:t>Initially, the dataset contains 47,741 rows, 35 columns in total.</a:t>
            </a:r>
            <a:endParaRPr/>
          </a:p>
          <a:p>
            <a:pPr marL="457200" lvl="0" indent="-342900" algn="l" rtl="0">
              <a:lnSpc>
                <a:spcPct val="115000"/>
              </a:lnSpc>
              <a:spcBef>
                <a:spcPts val="0"/>
              </a:spcBef>
              <a:spcAft>
                <a:spcPts val="0"/>
              </a:spcAft>
              <a:buSzPts val="1800"/>
              <a:buChar char="●"/>
            </a:pPr>
            <a:r>
              <a:rPr lang="en-US">
                <a:solidFill>
                  <a:schemeClr val="dk1"/>
                </a:solidFill>
              </a:rPr>
              <a:t>The rows containing “Null” values were deleted to make the dataset robust, the dataset has 43,283 rows without null values.</a:t>
            </a:r>
            <a:endParaRPr/>
          </a:p>
          <a:p>
            <a:pPr marL="457200" lvl="0" indent="-342900" algn="l" rtl="0">
              <a:lnSpc>
                <a:spcPct val="115000"/>
              </a:lnSpc>
              <a:spcBef>
                <a:spcPts val="0"/>
              </a:spcBef>
              <a:spcAft>
                <a:spcPts val="0"/>
              </a:spcAft>
              <a:buSzPts val="1800"/>
              <a:buChar char="●"/>
            </a:pPr>
            <a:r>
              <a:rPr lang="en-US">
                <a:solidFill>
                  <a:schemeClr val="dk1"/>
                </a:solidFill>
              </a:rPr>
              <a:t>Data redundancy is performed to remove 11,173 duplicate rows from the dataset having the same values. </a:t>
            </a:r>
            <a:endParaRPr/>
          </a:p>
          <a:p>
            <a:pPr marL="457200" lvl="0" indent="-342900" algn="l" rtl="0">
              <a:lnSpc>
                <a:spcPct val="115000"/>
              </a:lnSpc>
              <a:spcBef>
                <a:spcPts val="0"/>
              </a:spcBef>
              <a:spcAft>
                <a:spcPts val="0"/>
              </a:spcAft>
              <a:buSzPts val="1800"/>
              <a:buChar char="●"/>
            </a:pPr>
            <a:r>
              <a:rPr lang="en-US">
                <a:solidFill>
                  <a:schemeClr val="dk1"/>
                </a:solidFill>
              </a:rPr>
              <a:t> The dataset has a total of 32,110 rows after removing null values and duplicate rows.</a:t>
            </a:r>
            <a:endParaRPr/>
          </a:p>
          <a:p>
            <a:pPr marL="457200" lvl="0" indent="-228600" algn="l" rtl="0">
              <a:lnSpc>
                <a:spcPct val="115000"/>
              </a:lnSpc>
              <a:spcBef>
                <a:spcPts val="0"/>
              </a:spcBef>
              <a:spcAft>
                <a:spcPts val="0"/>
              </a:spcAft>
              <a:buSzPts val="1800"/>
              <a:buNone/>
            </a:pPr>
            <a:endParaRPr>
              <a:solidFill>
                <a:schemeClr val="dk1"/>
              </a:solidFill>
            </a:endParaRPr>
          </a:p>
          <a:p>
            <a:pPr marL="114300" lvl="0" indent="0" algn="l" rtl="0">
              <a:lnSpc>
                <a:spcPct val="115000"/>
              </a:lnSpc>
              <a:spcBef>
                <a:spcPts val="0"/>
              </a:spcBef>
              <a:spcAft>
                <a:spcPts val="0"/>
              </a:spcAft>
              <a:buSzPts val="1800"/>
              <a:buNone/>
            </a:pPr>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8"/>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Target Variable and Features selection</a:t>
            </a:r>
            <a:endParaRPr/>
          </a:p>
        </p:txBody>
      </p:sp>
      <p:sp>
        <p:nvSpPr>
          <p:cNvPr id="96" name="Google Shape;96;p8"/>
          <p:cNvSpPr txBox="1">
            <a:spLocks noGrp="1"/>
          </p:cNvSpPr>
          <p:nvPr>
            <p:ph type="body" idx="1"/>
          </p:nvPr>
        </p:nvSpPr>
        <p:spPr>
          <a:xfrm>
            <a:off x="311700" y="1222450"/>
            <a:ext cx="8520600" cy="34164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US">
                <a:solidFill>
                  <a:schemeClr val="dk1"/>
                </a:solidFill>
              </a:rPr>
              <a:t>The Target variable to host the predictive analysis on injuries severity is “Injury severity”. </a:t>
            </a:r>
            <a:endParaRPr/>
          </a:p>
          <a:p>
            <a:pPr marL="457200" lvl="0" indent="-342900" algn="l" rtl="0">
              <a:lnSpc>
                <a:spcPct val="115000"/>
              </a:lnSpc>
              <a:spcBef>
                <a:spcPts val="0"/>
              </a:spcBef>
              <a:spcAft>
                <a:spcPts val="0"/>
              </a:spcAft>
              <a:buSzPts val="1800"/>
              <a:buChar char="●"/>
            </a:pPr>
            <a:r>
              <a:rPr lang="en-US">
                <a:solidFill>
                  <a:schemeClr val="dk1"/>
                </a:solidFill>
              </a:rPr>
              <a:t>Amongst the 35 variables, most relevant variables to predict the injury impact based on available data and characteristics are: </a:t>
            </a:r>
            <a:r>
              <a:rPr lang="en-US" b="0" i="0" u="none" strike="noStrike">
                <a:solidFill>
                  <a:srgbClr val="212121"/>
                </a:solidFill>
                <a:latin typeface="Arial"/>
                <a:ea typeface="Arial"/>
                <a:cs typeface="Arial"/>
                <a:sym typeface="Arial"/>
              </a:rPr>
              <a:t>Totalinjuries, Age_Drv1, Age_Drv2, Collisionmanner</a:t>
            </a:r>
            <a:r>
              <a:rPr lang="en-US">
                <a:solidFill>
                  <a:srgbClr val="212121"/>
                </a:solidFill>
                <a:latin typeface="Arial"/>
                <a:ea typeface="Arial"/>
                <a:cs typeface="Arial"/>
                <a:sym typeface="Arial"/>
              </a:rPr>
              <a:t>, </a:t>
            </a:r>
            <a:r>
              <a:rPr lang="en-US" b="0" i="0" u="none" strike="noStrike">
                <a:solidFill>
                  <a:srgbClr val="212121"/>
                </a:solidFill>
                <a:latin typeface="Arial"/>
                <a:ea typeface="Arial"/>
                <a:cs typeface="Arial"/>
                <a:sym typeface="Arial"/>
              </a:rPr>
              <a:t>Weather, Lightcondition</a:t>
            </a:r>
            <a:r>
              <a:rPr lang="en-US">
                <a:solidFill>
                  <a:srgbClr val="212121"/>
                </a:solidFill>
                <a:latin typeface="Arial"/>
                <a:ea typeface="Arial"/>
                <a:cs typeface="Arial"/>
                <a:sym typeface="Arial"/>
              </a:rPr>
              <a:t>,</a:t>
            </a:r>
            <a:r>
              <a:rPr lang="en-US" b="0" i="0" u="none" strike="noStrike">
                <a:solidFill>
                  <a:srgbClr val="212121"/>
                </a:solidFill>
                <a:latin typeface="Arial"/>
                <a:ea typeface="Arial"/>
                <a:cs typeface="Arial"/>
                <a:sym typeface="Arial"/>
              </a:rPr>
              <a:t> SurfaceCondition</a:t>
            </a:r>
            <a:r>
              <a:rPr lang="en-US">
                <a:solidFill>
                  <a:srgbClr val="212121"/>
                </a:solidFill>
                <a:latin typeface="Arial"/>
                <a:ea typeface="Arial"/>
                <a:cs typeface="Arial"/>
                <a:sym typeface="Arial"/>
              </a:rPr>
              <a:t>,</a:t>
            </a:r>
            <a:r>
              <a:rPr lang="en-US" b="0" i="0" u="none" strike="noStrike">
                <a:solidFill>
                  <a:srgbClr val="212121"/>
                </a:solidFill>
                <a:latin typeface="Arial"/>
                <a:ea typeface="Arial"/>
                <a:cs typeface="Arial"/>
                <a:sym typeface="Arial"/>
              </a:rPr>
              <a:t> AlcoholUse_Drv1, AlcoholUse_Drv2, DrugUse_Drv1, DrugUse_Drv2.</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9"/>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b="1">
                <a:latin typeface="Times New Roman"/>
                <a:ea typeface="Times New Roman"/>
                <a:cs typeface="Times New Roman"/>
                <a:sym typeface="Times New Roman"/>
              </a:rPr>
              <a:t>Exploratory Data Analysis</a:t>
            </a:r>
            <a:endParaRPr/>
          </a:p>
        </p:txBody>
      </p:sp>
      <p:sp>
        <p:nvSpPr>
          <p:cNvPr id="102" name="Google Shape;102;p9"/>
          <p:cNvSpPr txBox="1">
            <a:spLocks noGrp="1"/>
          </p:cNvSpPr>
          <p:nvPr>
            <p:ph type="body" idx="1"/>
          </p:nvPr>
        </p:nvSpPr>
        <p:spPr>
          <a:xfrm>
            <a:off x="311700" y="1222450"/>
            <a:ext cx="8520600" cy="3416400"/>
          </a:xfrm>
          <a:prstGeom prst="rect">
            <a:avLst/>
          </a:prstGeom>
          <a:noFill/>
          <a:ln>
            <a:noFill/>
          </a:ln>
        </p:spPr>
        <p:txBody>
          <a:bodyPr spcFirstLastPara="1" wrap="square" lIns="91425" tIns="91425" rIns="91425" bIns="91425" anchor="t" anchorCtr="0">
            <a:noAutofit/>
          </a:bodyPr>
          <a:lstStyle/>
          <a:p>
            <a:pPr marL="457200" lvl="0" indent="-228600" algn="l" rtl="0">
              <a:lnSpc>
                <a:spcPct val="115000"/>
              </a:lnSpc>
              <a:spcBef>
                <a:spcPts val="0"/>
              </a:spcBef>
              <a:spcAft>
                <a:spcPts val="0"/>
              </a:spcAft>
              <a:buSzPts val="1800"/>
              <a:buNone/>
            </a:pPr>
            <a:endParaRPr/>
          </a:p>
        </p:txBody>
      </p:sp>
      <p:pic>
        <p:nvPicPr>
          <p:cNvPr id="103" name="Google Shape;103;p9" descr="A chart of a number of drivers&#10;&#10;Description automatically generated"/>
          <p:cNvPicPr preferRelativeResize="0"/>
          <p:nvPr/>
        </p:nvPicPr>
        <p:blipFill rotWithShape="1">
          <a:blip r:embed="rId3">
            <a:alphaModFix/>
          </a:blip>
          <a:srcRect/>
          <a:stretch/>
        </p:blipFill>
        <p:spPr>
          <a:xfrm>
            <a:off x="4538293" y="1222450"/>
            <a:ext cx="4294007" cy="3416400"/>
          </a:xfrm>
          <a:prstGeom prst="rect">
            <a:avLst/>
          </a:prstGeom>
          <a:noFill/>
          <a:ln>
            <a:noFill/>
          </a:ln>
        </p:spPr>
      </p:pic>
      <p:pic>
        <p:nvPicPr>
          <p:cNvPr id="104" name="Google Shape;104;p9" descr="A graph of a number of drivers&#10;&#10;Description automatically generated"/>
          <p:cNvPicPr preferRelativeResize="0"/>
          <p:nvPr/>
        </p:nvPicPr>
        <p:blipFill rotWithShape="1">
          <a:blip r:embed="rId4">
            <a:alphaModFix/>
          </a:blip>
          <a:srcRect/>
          <a:stretch/>
        </p:blipFill>
        <p:spPr>
          <a:xfrm>
            <a:off x="370967" y="1222450"/>
            <a:ext cx="4294007" cy="34164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1831</Words>
  <Application>Microsoft Macintosh PowerPoint</Application>
  <PresentationFormat>On-screen Show (16:9)</PresentationFormat>
  <Paragraphs>217</Paragraphs>
  <Slides>34</Slides>
  <Notes>34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Noto Sans Symbols</vt:lpstr>
      <vt:lpstr>Times New Roman</vt:lpstr>
      <vt:lpstr>Simple Light</vt:lpstr>
      <vt:lpstr>Injury Severity Prediction using Crash Data report, Tempe City</vt:lpstr>
      <vt:lpstr>Introduction</vt:lpstr>
      <vt:lpstr>Objectives</vt:lpstr>
      <vt:lpstr>Dataset Overview</vt:lpstr>
      <vt:lpstr>Columns Description</vt:lpstr>
      <vt:lpstr>PowerPoint Presentation</vt:lpstr>
      <vt:lpstr>Data Preprocessing</vt:lpstr>
      <vt:lpstr>Target Variable and Features selection</vt:lpstr>
      <vt:lpstr>Exploratory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Feature Importance </vt:lpstr>
      <vt:lpstr>Machine Learning Models </vt:lpstr>
      <vt:lpstr>Logistic Regression</vt:lpstr>
      <vt:lpstr>Support Vector Machine</vt:lpstr>
      <vt:lpstr>Multinomial Naive Bayes </vt:lpstr>
      <vt:lpstr>Decision Tree Classifier </vt:lpstr>
      <vt:lpstr>Random Forest Classifier </vt:lpstr>
      <vt:lpstr>Gradient Boosting Classifier </vt:lpstr>
      <vt:lpstr>Stacking Classifier </vt:lpstr>
      <vt:lpstr>Comparison Table</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Dixith Bandari</dc:creator>
  <cp:lastModifiedBy>Dixith Bandari</cp:lastModifiedBy>
  <cp:revision>3</cp:revision>
  <dcterms:created xsi:type="dcterms:W3CDTF">2023-12-04T20:07:42Z</dcterms:created>
  <dcterms:modified xsi:type="dcterms:W3CDTF">2024-05-31T15:32:59Z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0x01010066ED8954222B1C429A59F0EC15EF7AA8</vt:lpwstr>
  </property>
</Properties>
</file>